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10" r:id="rId3"/>
    <p:sldId id="449" r:id="rId4"/>
    <p:sldId id="457" r:id="rId5"/>
    <p:sldId id="450" r:id="rId6"/>
    <p:sldId id="451" r:id="rId7"/>
    <p:sldId id="459" r:id="rId8"/>
    <p:sldId id="452" r:id="rId9"/>
    <p:sldId id="453" r:id="rId10"/>
    <p:sldId id="454" r:id="rId11"/>
    <p:sldId id="455" r:id="rId12"/>
    <p:sldId id="460" r:id="rId13"/>
    <p:sldId id="456" r:id="rId14"/>
    <p:sldId id="262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9B1C"/>
    <a:srgbClr val="299746"/>
    <a:srgbClr val="004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浅色样式 2 - 强调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浅色样式 2 - 强调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中度样式 1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31" autoAdjust="0"/>
    <p:restoredTop sz="94628" autoAdjust="0"/>
  </p:normalViewPr>
  <p:slideViewPr>
    <p:cSldViewPr snapToGrid="0">
      <p:cViewPr>
        <p:scale>
          <a:sx n="90" d="100"/>
          <a:sy n="90" d="100"/>
        </p:scale>
        <p:origin x="-1411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C24DC-6B5E-45B9-9F4D-F73AA5BAB705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19EC30-60A6-4DD1-BD53-467217E61A9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68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1B994-C06C-47E6-8523-5CBC7FD13062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2920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1B994-C06C-47E6-8523-5CBC7FD13062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0455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1B994-C06C-47E6-8523-5CBC7FD13062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0455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47675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pic>
        <p:nvPicPr>
          <p:cNvPr id="7" name="图片 6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63079"/>
            <a:ext cx="864096" cy="864096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-18000" y="1340768"/>
            <a:ext cx="9180000" cy="1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467369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7365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8537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5825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pic>
        <p:nvPicPr>
          <p:cNvPr id="8" name="图片 7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63079"/>
            <a:ext cx="864096" cy="864096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-18000" y="1340768"/>
            <a:ext cx="9180000" cy="1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2535130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8399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63079"/>
            <a:ext cx="864096" cy="864096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-18000" y="1340768"/>
            <a:ext cx="9180000" cy="1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111240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-18000" y="0"/>
            <a:ext cx="9180000" cy="1362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标题 1"/>
          <p:cNvSpPr>
            <a:spLocks noGrp="1"/>
          </p:cNvSpPr>
          <p:nvPr>
            <p:ph type="title"/>
          </p:nvPr>
        </p:nvSpPr>
        <p:spPr>
          <a:xfrm>
            <a:off x="1403649" y="246901"/>
            <a:ext cx="7077472" cy="86895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-18000" y="6687657"/>
            <a:ext cx="9180000" cy="17034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pic>
        <p:nvPicPr>
          <p:cNvPr id="2" name="图片 1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380"/>
            <a:ext cx="1020822" cy="1080000"/>
          </a:xfrm>
          <a:prstGeom prst="rect">
            <a:avLst/>
          </a:prstGeom>
        </p:spPr>
      </p:pic>
      <p:sp>
        <p:nvSpPr>
          <p:cNvPr id="13" name="内容占位符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6001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-18000" y="0"/>
            <a:ext cx="9180000" cy="1362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-18000" y="6687657"/>
            <a:ext cx="9180000" cy="17034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2" name="文本占位符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13" name="标题 1"/>
          <p:cNvSpPr>
            <a:spLocks noGrp="1"/>
          </p:cNvSpPr>
          <p:nvPr>
            <p:ph type="title"/>
          </p:nvPr>
        </p:nvSpPr>
        <p:spPr>
          <a:xfrm>
            <a:off x="1403649" y="246901"/>
            <a:ext cx="7077472" cy="86895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pic>
        <p:nvPicPr>
          <p:cNvPr id="14" name="图片 13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7" y="141380"/>
            <a:ext cx="108794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73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-18000" y="0"/>
            <a:ext cx="9180000" cy="1362760"/>
          </a:xfrm>
          <a:prstGeom prst="rect">
            <a:avLst/>
          </a:prstGeom>
          <a:solidFill>
            <a:srgbClr val="BE9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-18000" y="6687657"/>
            <a:ext cx="9180000" cy="170345"/>
          </a:xfrm>
          <a:prstGeom prst="rect">
            <a:avLst/>
          </a:prstGeom>
          <a:solidFill>
            <a:srgbClr val="BE9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3" name="内容占位符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12" name="标题 1"/>
          <p:cNvSpPr>
            <a:spLocks noGrp="1"/>
          </p:cNvSpPr>
          <p:nvPr>
            <p:ph type="title"/>
          </p:nvPr>
        </p:nvSpPr>
        <p:spPr>
          <a:xfrm>
            <a:off x="1403649" y="246901"/>
            <a:ext cx="7077472" cy="86895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pic>
        <p:nvPicPr>
          <p:cNvPr id="6" name="图片 5" descr="屏幕剪辑"/>
          <p:cNvPicPr>
            <a:picLocks noChangeAspect="1"/>
          </p:cNvPicPr>
          <p:nvPr/>
        </p:nvPicPr>
        <p:blipFill>
          <a:blip r:embed="rId2">
            <a:clrChange>
              <a:clrFrom>
                <a:srgbClr val="77787C"/>
              </a:clrFrom>
              <a:clrTo>
                <a:srgbClr val="77787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1380"/>
            <a:ext cx="1058181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55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-18000" y="0"/>
            <a:ext cx="9180000" cy="1362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-18000" y="6687657"/>
            <a:ext cx="9180000" cy="1703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pic>
        <p:nvPicPr>
          <p:cNvPr id="2" name="图片 1" descr="屏幕剪辑"/>
          <p:cNvPicPr>
            <a:picLocks noChangeAspect="1"/>
          </p:cNvPicPr>
          <p:nvPr/>
        </p:nvPicPr>
        <p:blipFill>
          <a:blip r:embed="rId2">
            <a:clrChange>
              <a:clrFrom>
                <a:srgbClr val="D3AC67"/>
              </a:clrFrom>
              <a:clrTo>
                <a:srgbClr val="D3AC6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62" y="116632"/>
            <a:ext cx="1133616" cy="1080000"/>
          </a:xfrm>
          <a:prstGeom prst="rect">
            <a:avLst/>
          </a:prstGeom>
        </p:spPr>
      </p:pic>
      <p:sp>
        <p:nvSpPr>
          <p:cNvPr id="12" name="标题 1"/>
          <p:cNvSpPr>
            <a:spLocks noGrp="1"/>
          </p:cNvSpPr>
          <p:nvPr>
            <p:ph type="title"/>
          </p:nvPr>
        </p:nvSpPr>
        <p:spPr>
          <a:xfrm>
            <a:off x="1403649" y="291723"/>
            <a:ext cx="7077472" cy="86895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3" name="内容占位符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5158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2787007"/>
            <a:ext cx="7772400" cy="1362075"/>
          </a:xfrm>
          <a:prstGeom prst="rect">
            <a:avLst/>
          </a:prstGeom>
        </p:spPr>
        <p:txBody>
          <a:bodyPr anchor="ctr"/>
          <a:lstStyle>
            <a:lvl1pPr algn="ctr">
              <a:defRPr sz="3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 descr="屏幕剪辑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670" y="1006658"/>
            <a:ext cx="1408370" cy="140837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373" y="2564904"/>
            <a:ext cx="9180000" cy="1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947596" y="1001312"/>
            <a:ext cx="1498424" cy="138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43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标题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pic>
        <p:nvPicPr>
          <p:cNvPr id="12" name="图片 11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63079"/>
            <a:ext cx="864096" cy="864096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-18000" y="1340768"/>
            <a:ext cx="9180000" cy="1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202484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pic>
        <p:nvPicPr>
          <p:cNvPr id="11" name="图片 10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63079"/>
            <a:ext cx="864096" cy="864096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-18000" y="1340768"/>
            <a:ext cx="9180000" cy="1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158264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6018D-EBC5-4431-9C4A-08D98F716911}" type="datetimeFigureOut">
              <a:rPr lang="zh-CN" altLang="en-US" smtClean="0"/>
              <a:pPr/>
              <a:t>2019/3/19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45713-C684-456D-B2D0-022C3D13F34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8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accent6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p"/>
        <a:defRPr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–"/>
        <a:defRPr sz="21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Clr>
          <a:schemeClr val="accent3"/>
        </a:buClr>
        <a:buFont typeface="Wingdings" panose="05000000000000000000" pitchFamily="2" charset="2"/>
        <a:buChar char="u"/>
        <a:defRPr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889000" y="2814879"/>
            <a:ext cx="7687733" cy="1362075"/>
          </a:xfrm>
        </p:spPr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altLang="zh-CN" sz="4800" dirty="0" smtClean="0"/>
              <a:t>2019</a:t>
            </a:r>
            <a:r>
              <a:rPr lang="zh-CN" altLang="en-US" sz="4800" dirty="0" smtClean="0"/>
              <a:t>届毕业审核工作</a:t>
            </a:r>
            <a:endParaRPr lang="zh-CN" alt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/>
              <a:ea typeface="微软雅黑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66800" y="4453881"/>
            <a:ext cx="686972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CN" sz="2800" dirty="0">
              <a:solidFill>
                <a:schemeClr val="accent6"/>
              </a:solidFill>
              <a:ea typeface="楷体" panose="02010609060101010101" pitchFamily="49" charset="-122"/>
            </a:endParaRPr>
          </a:p>
          <a:p>
            <a:pPr algn="ctr"/>
            <a:r>
              <a:rPr lang="zh-CN" altLang="en-US" sz="2800" dirty="0">
                <a:solidFill>
                  <a:schemeClr val="accent6"/>
                </a:solidFill>
                <a:ea typeface="仿宋_GB2312" pitchFamily="1" charset="-122"/>
              </a:rPr>
              <a:t>公管学院</a:t>
            </a:r>
            <a:r>
              <a:rPr lang="zh-CN" altLang="en-US" sz="2800" dirty="0" smtClean="0">
                <a:solidFill>
                  <a:schemeClr val="accent6"/>
                </a:solidFill>
                <a:ea typeface="仿宋_GB2312" pitchFamily="1" charset="-122"/>
              </a:rPr>
              <a:t>本科教学管理办公室</a:t>
            </a:r>
            <a:endParaRPr lang="zh-CN" altLang="zh-CN" sz="2800" dirty="0">
              <a:solidFill>
                <a:schemeClr val="accent6"/>
              </a:solidFill>
              <a:ea typeface="仿宋_GB2312" pitchFamily="1" charset="-122"/>
            </a:endParaRPr>
          </a:p>
          <a:p>
            <a:pPr algn="ctr"/>
            <a:r>
              <a:rPr lang="en-US" altLang="zh-CN" sz="2800" dirty="0" smtClean="0">
                <a:solidFill>
                  <a:schemeClr val="accent6"/>
                </a:solidFill>
                <a:ea typeface="楷体" panose="02010609060101010101" pitchFamily="49" charset="-122"/>
              </a:rPr>
              <a:t>2019</a:t>
            </a:r>
            <a:r>
              <a:rPr lang="zh-CN" altLang="en-US" sz="2800" dirty="0" smtClean="0">
                <a:solidFill>
                  <a:schemeClr val="accent6"/>
                </a:solidFill>
                <a:ea typeface="楷体" panose="02010609060101010101" pitchFamily="49" charset="-122"/>
              </a:rPr>
              <a:t>年</a:t>
            </a:r>
            <a:r>
              <a:rPr lang="en-US" altLang="zh-CN" sz="2800" dirty="0" smtClean="0">
                <a:solidFill>
                  <a:schemeClr val="accent6"/>
                </a:solidFill>
                <a:ea typeface="楷体" panose="02010609060101010101" pitchFamily="49" charset="-122"/>
              </a:rPr>
              <a:t>3</a:t>
            </a:r>
            <a:r>
              <a:rPr lang="zh-CN" altLang="en-US" sz="2800" dirty="0" smtClean="0">
                <a:solidFill>
                  <a:schemeClr val="accent6"/>
                </a:solidFill>
                <a:ea typeface="楷体" panose="02010609060101010101" pitchFamily="49" charset="-122"/>
              </a:rPr>
              <a:t>月</a:t>
            </a:r>
            <a:r>
              <a:rPr lang="en-US" altLang="zh-CN" sz="2800" dirty="0" smtClean="0">
                <a:solidFill>
                  <a:schemeClr val="accent6"/>
                </a:solidFill>
                <a:ea typeface="楷体" panose="02010609060101010101" pitchFamily="49" charset="-122"/>
              </a:rPr>
              <a:t>19</a:t>
            </a:r>
            <a:r>
              <a:rPr lang="zh-CN" altLang="en-US" sz="2800" dirty="0" smtClean="0">
                <a:solidFill>
                  <a:schemeClr val="accent6"/>
                </a:solidFill>
                <a:ea typeface="楷体" panose="02010609060101010101" pitchFamily="49" charset="-122"/>
              </a:rPr>
              <a:t>日</a:t>
            </a:r>
            <a:endParaRPr lang="zh-CN" altLang="en-US" sz="2800" dirty="0">
              <a:solidFill>
                <a:schemeClr val="accent6"/>
              </a:solidFill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149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48733" y="1405467"/>
            <a:ext cx="8229600" cy="501226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zh-CN" altLang="en-US" sz="4400" b="1" dirty="0" smtClean="0">
                <a:latin typeface="宋体" pitchFamily="2" charset="-122"/>
              </a:rPr>
              <a:t>六、</a:t>
            </a:r>
            <a:r>
              <a:rPr lang="zh-CN" altLang="en-US" sz="4400" b="1" dirty="0">
                <a:latin typeface="宋体" pitchFamily="2" charset="-122"/>
              </a:rPr>
              <a:t>毕业</a:t>
            </a:r>
            <a:r>
              <a:rPr lang="en-US" altLang="zh-CN" sz="4400" b="1" dirty="0">
                <a:latin typeface="宋体" pitchFamily="2" charset="-122"/>
              </a:rPr>
              <a:t>\</a:t>
            </a:r>
            <a:r>
              <a:rPr lang="zh-CN" altLang="en-US" sz="4400" b="1" dirty="0">
                <a:latin typeface="宋体" pitchFamily="2" charset="-122"/>
              </a:rPr>
              <a:t>学位证书打印及</a:t>
            </a:r>
            <a:r>
              <a:rPr lang="zh-CN" altLang="en-US" sz="4400" b="1" dirty="0" smtClean="0">
                <a:latin typeface="宋体" pitchFamily="2" charset="-122"/>
              </a:rPr>
              <a:t>发放</a:t>
            </a:r>
            <a:endParaRPr lang="en-US" altLang="zh-CN" sz="4400" b="1" dirty="0" smtClean="0">
              <a:latin typeface="宋体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300" dirty="0" smtClean="0">
                <a:latin typeface="+mn-ea"/>
              </a:rPr>
              <a:t>毕业生离校时间：</a:t>
            </a:r>
            <a:r>
              <a:rPr lang="en-US" altLang="zh-CN" sz="3300" dirty="0" smtClean="0">
                <a:latin typeface="+mn-ea"/>
              </a:rPr>
              <a:t>6</a:t>
            </a:r>
            <a:r>
              <a:rPr lang="zh-CN" altLang="en-US" sz="3300" dirty="0" smtClean="0">
                <a:latin typeface="+mn-ea"/>
              </a:rPr>
              <a:t>月</a:t>
            </a:r>
            <a:r>
              <a:rPr lang="en-US" altLang="zh-CN" sz="3300" dirty="0" smtClean="0">
                <a:latin typeface="+mn-ea"/>
              </a:rPr>
              <a:t>24-30</a:t>
            </a:r>
            <a:r>
              <a:rPr lang="zh-CN" altLang="en-US" sz="3300" dirty="0" smtClean="0">
                <a:latin typeface="+mn-ea"/>
              </a:rPr>
              <a:t>日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第一批打印日期：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6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30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日  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6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20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日左右学位会议   材料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6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19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日上午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9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：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00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截止    夏季学期没有课程修读的学生。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  第二批打印日期：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7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18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日  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7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15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日左右学位会议   材料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7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12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日上午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9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：</a:t>
            </a:r>
            <a:r>
              <a:rPr lang="en-US" altLang="zh-CN" sz="3300" b="1" dirty="0" smtClean="0">
                <a:solidFill>
                  <a:srgbClr val="FF0000"/>
                </a:solidFill>
                <a:latin typeface="+mn-ea"/>
              </a:rPr>
              <a:t>00</a:t>
            </a:r>
            <a:r>
              <a:rPr lang="zh-CN" altLang="en-US" sz="3300" b="1" dirty="0" smtClean="0">
                <a:solidFill>
                  <a:srgbClr val="FF0000"/>
                </a:solidFill>
                <a:latin typeface="+mn-ea"/>
              </a:rPr>
              <a:t>截止</a:t>
            </a:r>
            <a:r>
              <a:rPr lang="zh-CN" altLang="en-US" sz="3300" dirty="0" smtClean="0">
                <a:latin typeface="+mn-ea"/>
              </a:rPr>
              <a:t>   </a:t>
            </a:r>
            <a:endParaRPr lang="en-US" altLang="zh-CN" sz="3300" dirty="0" smtClean="0">
              <a:latin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300" b="1" dirty="0" smtClean="0">
                <a:latin typeface="+mn-ea"/>
              </a:rPr>
              <a:t>成绩单开具：</a:t>
            </a:r>
            <a:r>
              <a:rPr lang="zh-CN" altLang="en-US" sz="3300" dirty="0" smtClean="0">
                <a:latin typeface="+mn-ea"/>
              </a:rPr>
              <a:t>学生</a:t>
            </a:r>
            <a:r>
              <a:rPr lang="zh-CN" altLang="en-US" sz="3300" dirty="0">
                <a:latin typeface="+mn-ea"/>
              </a:rPr>
              <a:t>的最终成绩单上均需要有毕业和授予学士学位结果</a:t>
            </a:r>
            <a:r>
              <a:rPr lang="zh-CN" altLang="en-US" sz="3300" dirty="0" smtClean="0">
                <a:latin typeface="+mn-ea"/>
              </a:rPr>
              <a:t>，</a:t>
            </a:r>
            <a:r>
              <a:rPr lang="zh-CN" altLang="en-US" sz="3300" dirty="0">
                <a:latin typeface="+mn-ea"/>
              </a:rPr>
              <a:t>出国成绩单需要毕业结论和学位字样</a:t>
            </a:r>
            <a:r>
              <a:rPr lang="zh-CN" altLang="en-US" sz="3300" dirty="0" smtClean="0">
                <a:latin typeface="+mn-ea"/>
              </a:rPr>
              <a:t>有了，才能</a:t>
            </a:r>
            <a:r>
              <a:rPr lang="zh-CN" altLang="en-US" sz="3300" dirty="0">
                <a:latin typeface="+mn-ea"/>
              </a:rPr>
              <a:t>做正式版的</a:t>
            </a:r>
            <a:r>
              <a:rPr lang="zh-CN" altLang="en-US" sz="3300" dirty="0" smtClean="0">
                <a:latin typeface="+mn-ea"/>
              </a:rPr>
              <a:t>成绩单。</a:t>
            </a:r>
            <a:endParaRPr lang="en-US" altLang="zh-CN" sz="3300" dirty="0" smtClean="0">
              <a:latin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300" dirty="0" smtClean="0">
                <a:latin typeface="宋体" pitchFamily="2" charset="-122"/>
              </a:rPr>
              <a:t>学生</a:t>
            </a:r>
            <a:r>
              <a:rPr lang="zh-CN" altLang="en-US" sz="3300" dirty="0">
                <a:latin typeface="宋体" pitchFamily="2" charset="-122"/>
              </a:rPr>
              <a:t>凭</a:t>
            </a:r>
            <a:r>
              <a:rPr lang="zh-CN" altLang="en-US" sz="3300" b="1" dirty="0">
                <a:latin typeface="宋体" pitchFamily="2" charset="-122"/>
              </a:rPr>
              <a:t>离校单</a:t>
            </a:r>
            <a:r>
              <a:rPr lang="zh-CN" altLang="en-US" sz="3300" dirty="0">
                <a:latin typeface="宋体" pitchFamily="2" charset="-122"/>
              </a:rPr>
              <a:t>领取证书，包括毕业证书、学位证书、结业证书</a:t>
            </a:r>
            <a:r>
              <a:rPr lang="en-US" altLang="zh-CN" sz="3300" dirty="0">
                <a:latin typeface="宋体" pitchFamily="2" charset="-122"/>
              </a:rPr>
              <a:t> </a:t>
            </a:r>
          </a:p>
          <a:p>
            <a:pPr>
              <a:lnSpc>
                <a:spcPct val="110000"/>
              </a:lnSpc>
              <a:defRPr/>
            </a:pPr>
            <a:endParaRPr lang="en-US" altLang="zh-CN" sz="26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zh-CN" altLang="en-US" sz="4400" b="1" dirty="0" smtClean="0">
                <a:latin typeface="仿宋_GB2312" pitchFamily="1" charset="-122"/>
              </a:rPr>
              <a:t>七</a:t>
            </a:r>
            <a:r>
              <a:rPr lang="zh-CN" altLang="zh-CN" sz="4400" b="1" dirty="0" smtClean="0">
                <a:latin typeface="仿宋_GB2312" pitchFamily="1" charset="-122"/>
              </a:rPr>
              <a:t>、</a:t>
            </a:r>
            <a:r>
              <a:rPr lang="zh-CN" altLang="zh-CN" sz="4400" b="1" dirty="0">
                <a:latin typeface="仿宋_GB2312" pitchFamily="1" charset="-122"/>
              </a:rPr>
              <a:t>辅修审核及证书打印</a:t>
            </a:r>
            <a:r>
              <a:rPr lang="zh-CN" altLang="zh-CN" sz="4400" b="1" dirty="0" smtClean="0">
                <a:latin typeface="仿宋_GB2312" pitchFamily="1" charset="-122"/>
              </a:rPr>
              <a:t>发放</a:t>
            </a:r>
            <a:endParaRPr lang="en-US" altLang="zh-CN" sz="4400" b="1" dirty="0" smtClean="0">
              <a:latin typeface="仿宋_GB2312" pitchFamily="1" charset="-122"/>
            </a:endParaRPr>
          </a:p>
          <a:p>
            <a:pPr>
              <a:lnSpc>
                <a:spcPct val="120000"/>
              </a:lnSpc>
              <a:defRPr/>
            </a:pPr>
            <a:r>
              <a:rPr lang="zh-CN" altLang="en-US" sz="3300" dirty="0">
                <a:latin typeface="+mn-ea"/>
              </a:rPr>
              <a:t>第一专业获得</a:t>
            </a:r>
            <a:r>
              <a:rPr lang="zh-CN" altLang="en-US" sz="3300" dirty="0" smtClean="0">
                <a:latin typeface="+mn-ea"/>
              </a:rPr>
              <a:t>毕业证书。</a:t>
            </a:r>
            <a:r>
              <a:rPr lang="zh-CN" altLang="en-US" sz="3300" dirty="0">
                <a:latin typeface="+mn-ea"/>
              </a:rPr>
              <a:t>辅修有课程未修读，主修已经完成，选择</a:t>
            </a:r>
            <a:r>
              <a:rPr lang="zh-CN" altLang="en-US" sz="3300" dirty="0" smtClean="0">
                <a:latin typeface="+mn-ea"/>
              </a:rPr>
              <a:t>延长学制。</a:t>
            </a:r>
            <a:endParaRPr lang="en-US" altLang="zh-CN" sz="3300" dirty="0">
              <a:latin typeface="+mn-ea"/>
            </a:endParaRPr>
          </a:p>
          <a:p>
            <a:pPr>
              <a:lnSpc>
                <a:spcPct val="120000"/>
              </a:lnSpc>
              <a:defRPr/>
            </a:pPr>
            <a:r>
              <a:rPr lang="zh-CN" altLang="en-US" sz="3300" b="1" dirty="0" smtClean="0">
                <a:latin typeface="+mn-ea"/>
              </a:rPr>
              <a:t>打印</a:t>
            </a:r>
            <a:r>
              <a:rPr lang="zh-CN" altLang="en-US" sz="3300" b="1" dirty="0">
                <a:latin typeface="+mn-ea"/>
              </a:rPr>
              <a:t>时间统一设置为</a:t>
            </a:r>
            <a:r>
              <a:rPr lang="en-US" altLang="zh-CN" sz="3300" b="1" dirty="0">
                <a:latin typeface="+mn-ea"/>
              </a:rPr>
              <a:t>2017</a:t>
            </a:r>
            <a:r>
              <a:rPr lang="zh-CN" altLang="en-US" sz="3300" b="1" dirty="0">
                <a:latin typeface="+mn-ea"/>
              </a:rPr>
              <a:t>年</a:t>
            </a:r>
            <a:r>
              <a:rPr lang="en-US" altLang="zh-CN" sz="3300" b="1" dirty="0">
                <a:latin typeface="+mn-ea"/>
              </a:rPr>
              <a:t>7</a:t>
            </a:r>
            <a:r>
              <a:rPr lang="zh-CN" altLang="en-US" sz="3300" b="1" dirty="0">
                <a:latin typeface="+mn-ea"/>
              </a:rPr>
              <a:t>月</a:t>
            </a:r>
            <a:r>
              <a:rPr lang="en-US" altLang="zh-CN" sz="3300" b="1" dirty="0">
                <a:latin typeface="+mn-ea"/>
              </a:rPr>
              <a:t>15</a:t>
            </a:r>
            <a:r>
              <a:rPr lang="zh-CN" altLang="en-US" sz="3300" b="1" dirty="0">
                <a:latin typeface="+mn-ea"/>
              </a:rPr>
              <a:t>日</a:t>
            </a:r>
            <a:endParaRPr lang="en-US" altLang="zh-CN" sz="3300" b="1" dirty="0">
              <a:latin typeface="+mn-ea"/>
            </a:endParaRPr>
          </a:p>
          <a:p>
            <a:pPr>
              <a:lnSpc>
                <a:spcPct val="120000"/>
              </a:lnSpc>
              <a:defRPr/>
            </a:pPr>
            <a:r>
              <a:rPr lang="zh-CN" altLang="zh-CN" sz="3300" dirty="0">
                <a:latin typeface="+mn-ea"/>
              </a:rPr>
              <a:t>辅修未报名学生处理：根据学生修读情况，院系在现代教务管理系统“学生辅修、第二专业报名”中增加名单。</a:t>
            </a:r>
          </a:p>
          <a:p>
            <a:pPr>
              <a:lnSpc>
                <a:spcPct val="120000"/>
              </a:lnSpc>
              <a:defRPr/>
            </a:pPr>
            <a:r>
              <a:rPr lang="zh-CN" altLang="zh-CN" sz="3300" dirty="0">
                <a:latin typeface="+mn-ea"/>
              </a:rPr>
              <a:t>最多分二批做，提前告知</a:t>
            </a:r>
            <a:r>
              <a:rPr lang="zh-CN" altLang="zh-CN" sz="3300" dirty="0" smtClean="0">
                <a:latin typeface="+mn-ea"/>
              </a:rPr>
              <a:t>学生</a:t>
            </a:r>
            <a:endParaRPr lang="en-US" altLang="zh-CN" sz="33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2918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39334"/>
            <a:ext cx="8229600" cy="4986866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zh-CN" altLang="en-US" b="1" dirty="0" smtClean="0">
                <a:latin typeface="宋体" pitchFamily="2" charset="-122"/>
              </a:rPr>
              <a:t>八、</a:t>
            </a:r>
            <a:r>
              <a:rPr lang="zh-CN" altLang="zh-CN" b="1" dirty="0" smtClean="0">
                <a:latin typeface="宋体" pitchFamily="2" charset="-122"/>
              </a:rPr>
              <a:t>结业</a:t>
            </a:r>
            <a:r>
              <a:rPr lang="zh-CN" altLang="zh-CN" b="1" dirty="0">
                <a:latin typeface="宋体" pitchFamily="2" charset="-122"/>
              </a:rPr>
              <a:t>换证考试及换发证书补授</a:t>
            </a:r>
            <a:r>
              <a:rPr lang="zh-CN" altLang="zh-CN" b="1" dirty="0" smtClean="0">
                <a:latin typeface="宋体" pitchFamily="2" charset="-122"/>
              </a:rPr>
              <a:t>学位</a:t>
            </a:r>
            <a:endParaRPr lang="en-US" altLang="zh-CN" b="1" dirty="0" smtClean="0">
              <a:latin typeface="宋体" pitchFamily="2" charset="-122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altLang="zh-CN" sz="1400" b="1" dirty="0" smtClean="0">
              <a:latin typeface="宋体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2000" b="1" dirty="0" smtClean="0">
                <a:latin typeface="+mn-ea"/>
              </a:rPr>
              <a:t>结业换证</a:t>
            </a:r>
            <a:endParaRPr lang="en-US" altLang="zh-CN" sz="2000" b="1" dirty="0" smtClean="0">
              <a:latin typeface="+mn-ea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altLang="zh-CN" sz="1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浙江大学本科学生学籍管理办法</a:t>
            </a:r>
            <a:r>
              <a:rPr lang="en-US" altLang="zh-CN" sz="1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第五十六条 达到结业要求的学生，可在</a:t>
            </a:r>
            <a:r>
              <a:rPr lang="zh-CN" altLang="en-US" sz="18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结业离校</a:t>
            </a:r>
            <a:r>
              <a:rPr lang="en-US" altLang="zh-CN" sz="18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18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个月后至在校学习最长年限再加</a:t>
            </a:r>
            <a:r>
              <a:rPr lang="en-US" altLang="zh-CN" sz="18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18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年内</a:t>
            </a:r>
            <a:r>
              <a:rPr lang="zh-CN" altLang="en-US" sz="1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，申请选择参加不及格课程的学习，结业补考或重修，并按规定缴纳相关费用。学生获得补考或重修课程学分，达到毕业要求后，向学生原所在学院（系）申请换发毕业证书。</a:t>
            </a:r>
            <a:endParaRPr lang="en-US" altLang="zh-CN" sz="18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en-US" altLang="zh-CN" sz="18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1800" b="1" dirty="0" smtClean="0">
                <a:solidFill>
                  <a:srgbClr val="0000CC"/>
                </a:solidFill>
                <a:latin typeface="+mn-ea"/>
              </a:rPr>
              <a:t>学位</a:t>
            </a:r>
            <a:r>
              <a:rPr lang="zh-CN" altLang="en-US" sz="1800" b="1" dirty="0">
                <a:solidFill>
                  <a:srgbClr val="0000CC"/>
                </a:solidFill>
                <a:latin typeface="+mn-ea"/>
              </a:rPr>
              <a:t>授予也要经过学位委员会投票</a:t>
            </a:r>
            <a:r>
              <a:rPr lang="zh-CN" altLang="en-US" sz="1800" b="1" dirty="0" smtClean="0">
                <a:solidFill>
                  <a:srgbClr val="0000CC"/>
                </a:solidFill>
                <a:latin typeface="+mn-ea"/>
              </a:rPr>
              <a:t>表决</a:t>
            </a:r>
            <a:endParaRPr lang="en-US" altLang="zh-CN" sz="1800" b="1" dirty="0" smtClean="0">
              <a:solidFill>
                <a:srgbClr val="0000CC"/>
              </a:solidFill>
              <a:latin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altLang="zh-CN" sz="1800" b="1" dirty="0">
              <a:solidFill>
                <a:srgbClr val="0000CC"/>
              </a:solidFill>
              <a:latin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1800" b="1" dirty="0">
                <a:solidFill>
                  <a:srgbClr val="0000CC"/>
                </a:solidFill>
                <a:latin typeface="+mn-ea"/>
              </a:rPr>
              <a:t>结业换证一年</a:t>
            </a:r>
            <a:r>
              <a:rPr lang="en-US" altLang="zh-CN" sz="1800" b="1" dirty="0">
                <a:solidFill>
                  <a:srgbClr val="0000CC"/>
                </a:solidFill>
                <a:latin typeface="+mn-ea"/>
              </a:rPr>
              <a:t>1</a:t>
            </a:r>
            <a:r>
              <a:rPr lang="zh-CN" altLang="en-US" sz="1800" b="1" dirty="0">
                <a:solidFill>
                  <a:srgbClr val="0000CC"/>
                </a:solidFill>
                <a:latin typeface="+mn-ea"/>
              </a:rPr>
              <a:t>次，安排在</a:t>
            </a:r>
            <a:r>
              <a:rPr lang="en-US" altLang="zh-CN" sz="1800" b="1" dirty="0">
                <a:solidFill>
                  <a:srgbClr val="0000CC"/>
                </a:solidFill>
                <a:latin typeface="+mn-ea"/>
              </a:rPr>
              <a:t>9</a:t>
            </a:r>
            <a:r>
              <a:rPr lang="zh-CN" altLang="en-US" sz="1800" b="1" dirty="0" smtClean="0">
                <a:solidFill>
                  <a:srgbClr val="0000CC"/>
                </a:solidFill>
                <a:latin typeface="+mn-ea"/>
              </a:rPr>
              <a:t>月份</a:t>
            </a:r>
            <a:endParaRPr lang="en-US" altLang="zh-CN" sz="1800" b="1" dirty="0" smtClean="0">
              <a:solidFill>
                <a:srgbClr val="0000CC"/>
              </a:solidFill>
              <a:latin typeface="+mn-ea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zh-CN" altLang="en-US" sz="1800" b="1" dirty="0">
                <a:solidFill>
                  <a:srgbClr val="FF0000"/>
                </a:solidFill>
                <a:latin typeface="宋体" pitchFamily="2" charset="-122"/>
              </a:rPr>
              <a:t>办理时间：</a:t>
            </a:r>
            <a:r>
              <a:rPr lang="en-US" altLang="zh-CN" sz="1800" b="1" dirty="0">
                <a:solidFill>
                  <a:srgbClr val="FF0000"/>
                </a:solidFill>
                <a:latin typeface="宋体" pitchFamily="2" charset="-122"/>
              </a:rPr>
              <a:t>2018</a:t>
            </a:r>
            <a:r>
              <a:rPr lang="zh-CN" altLang="en-US" sz="1800" b="1" dirty="0">
                <a:solidFill>
                  <a:srgbClr val="FF0000"/>
                </a:solidFill>
                <a:latin typeface="宋体" pitchFamily="2" charset="-122"/>
              </a:rPr>
              <a:t>年</a:t>
            </a:r>
            <a:r>
              <a:rPr lang="en-US" altLang="zh-CN" sz="1800" b="1" dirty="0">
                <a:solidFill>
                  <a:srgbClr val="FF0000"/>
                </a:solidFill>
                <a:latin typeface="宋体" pitchFamily="2" charset="-122"/>
              </a:rPr>
              <a:t>9</a:t>
            </a:r>
            <a:r>
              <a:rPr lang="zh-CN" altLang="en-US" sz="1800" b="1" dirty="0">
                <a:solidFill>
                  <a:srgbClr val="FF0000"/>
                </a:solidFill>
                <a:latin typeface="宋体" pitchFamily="2" charset="-122"/>
              </a:rPr>
              <a:t>月日</a:t>
            </a:r>
            <a:r>
              <a:rPr lang="en-US" altLang="zh-CN" sz="1800" b="1" dirty="0">
                <a:solidFill>
                  <a:srgbClr val="FF0000"/>
                </a:solidFill>
                <a:latin typeface="宋体" pitchFamily="2" charset="-122"/>
              </a:rPr>
              <a:t>-</a:t>
            </a:r>
            <a:r>
              <a:rPr lang="zh-CN" altLang="en-US" sz="1800" b="1" dirty="0">
                <a:solidFill>
                  <a:srgbClr val="FF0000"/>
                </a:solidFill>
                <a:latin typeface="宋体" pitchFamily="2" charset="-122"/>
              </a:rPr>
              <a:t>日待定  纳米楼</a:t>
            </a:r>
            <a:r>
              <a:rPr lang="en-US" altLang="zh-CN" sz="1800" b="1" dirty="0">
                <a:solidFill>
                  <a:srgbClr val="FF0000"/>
                </a:solidFill>
                <a:latin typeface="宋体" pitchFamily="2" charset="-122"/>
              </a:rPr>
              <a:t>112</a:t>
            </a:r>
            <a:r>
              <a:rPr lang="zh-CN" altLang="en-US" sz="1800" b="1" dirty="0">
                <a:solidFill>
                  <a:srgbClr val="FF0000"/>
                </a:solidFill>
                <a:latin typeface="宋体" pitchFamily="2" charset="-122"/>
              </a:rPr>
              <a:t>房间上午 </a:t>
            </a:r>
            <a:r>
              <a:rPr lang="en-US" altLang="zh-CN" sz="1800" b="1" dirty="0">
                <a:solidFill>
                  <a:srgbClr val="FF0000"/>
                </a:solidFill>
                <a:latin typeface="宋体" pitchFamily="2" charset="-122"/>
              </a:rPr>
              <a:t>8:30-11:30</a:t>
            </a:r>
            <a:r>
              <a:rPr lang="zh-CN" altLang="en-US" sz="1800" b="1" dirty="0" smtClean="0">
                <a:solidFill>
                  <a:srgbClr val="FF0000"/>
                </a:solidFill>
                <a:latin typeface="宋体" pitchFamily="2" charset="-122"/>
              </a:rPr>
              <a:t>。</a:t>
            </a:r>
            <a:endParaRPr lang="en-US" altLang="zh-CN" sz="1800" b="1" dirty="0" smtClean="0">
              <a:solidFill>
                <a:srgbClr val="FF0000"/>
              </a:solidFill>
              <a:latin typeface="宋体" pitchFamily="2" charset="-122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zh-CN" sz="1800" dirty="0">
              <a:latin typeface="+mn-ea"/>
            </a:endParaRPr>
          </a:p>
          <a:p>
            <a:pPr>
              <a:spcBef>
                <a:spcPts val="0"/>
              </a:spcBef>
              <a:defRPr/>
            </a:pPr>
            <a:r>
              <a:rPr lang="zh-CN" altLang="en-US" sz="1800" dirty="0">
                <a:latin typeface="+mn-ea"/>
              </a:rPr>
              <a:t>形式：两种   </a:t>
            </a:r>
            <a:endParaRPr lang="en-US" altLang="zh-CN" sz="1800" dirty="0">
              <a:latin typeface="+mn-ea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altLang="zh-CN" sz="2000" dirty="0">
                <a:latin typeface="+mn-ea"/>
              </a:rPr>
              <a:t>  </a:t>
            </a:r>
            <a:r>
              <a:rPr lang="zh-CN" altLang="en-US" sz="1800" dirty="0">
                <a:latin typeface="+mn-ea"/>
              </a:rPr>
              <a:t>换证补考：安排在</a:t>
            </a:r>
            <a:r>
              <a:rPr lang="en-US" altLang="zh-CN" sz="1800" dirty="0">
                <a:latin typeface="+mn-ea"/>
              </a:rPr>
              <a:t>9</a:t>
            </a:r>
            <a:r>
              <a:rPr lang="zh-CN" altLang="en-US" sz="1800" dirty="0" smtClean="0">
                <a:latin typeface="+mn-ea"/>
              </a:rPr>
              <a:t>月份</a:t>
            </a:r>
            <a:r>
              <a:rPr lang="zh-CN" altLang="en-US" sz="1800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1800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2020</a:t>
            </a:r>
            <a:r>
              <a:rPr lang="zh-CN" altLang="en-US" sz="1800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年拟取消</a:t>
            </a:r>
            <a:r>
              <a:rPr lang="zh-CN" altLang="en-US" sz="180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）</a:t>
            </a:r>
            <a:endParaRPr lang="en-US" altLang="zh-CN" sz="1800" dirty="0">
              <a:latin typeface="+mn-ea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zh-CN" altLang="en-US" sz="1800" dirty="0">
                <a:latin typeface="+mn-ea"/>
              </a:rPr>
              <a:t>  </a:t>
            </a:r>
            <a:r>
              <a:rPr lang="zh-CN" altLang="en-US" sz="1800" dirty="0" smtClean="0">
                <a:latin typeface="+mn-ea"/>
              </a:rPr>
              <a:t>跟班</a:t>
            </a:r>
            <a:r>
              <a:rPr lang="zh-CN" altLang="en-US" sz="1800" dirty="0">
                <a:latin typeface="+mn-ea"/>
              </a:rPr>
              <a:t>考试：跟班上课，与正常教学班期末考试同步进行</a:t>
            </a:r>
            <a:endParaRPr lang="en-US" altLang="zh-CN" sz="1800" dirty="0">
              <a:latin typeface="+mn-ea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altLang="zh-CN" sz="1800" dirty="0">
                <a:latin typeface="+mn-ea"/>
              </a:rPr>
              <a:t>  </a:t>
            </a:r>
            <a:r>
              <a:rPr lang="zh-CN" altLang="en-US" sz="1800" dirty="0">
                <a:solidFill>
                  <a:srgbClr val="FF0000"/>
                </a:solidFill>
                <a:latin typeface="+mn-ea"/>
              </a:rPr>
              <a:t>其他形式的考试：如零周补考、跟班补考不能</a:t>
            </a:r>
            <a:r>
              <a:rPr lang="zh-CN" altLang="en-US" sz="1800" dirty="0" smtClean="0">
                <a:solidFill>
                  <a:srgbClr val="FF0000"/>
                </a:solidFill>
                <a:latin typeface="+mn-ea"/>
              </a:rPr>
              <a:t>参加</a:t>
            </a:r>
            <a:endParaRPr lang="en-US" altLang="zh-CN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440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457200" y="1363134"/>
            <a:ext cx="8229600" cy="515619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2000" b="1" dirty="0" smtClean="0">
                <a:latin typeface="+mn-ea"/>
              </a:rPr>
              <a:t>操作</a:t>
            </a:r>
            <a:r>
              <a:rPr lang="zh-CN" altLang="en-US" sz="2000" b="1" dirty="0">
                <a:latin typeface="+mn-ea"/>
              </a:rPr>
              <a:t>注意事项：</a:t>
            </a:r>
            <a:endParaRPr lang="en-US" altLang="zh-CN" sz="2000" b="1" dirty="0">
              <a:latin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1800" dirty="0">
                <a:latin typeface="+mn-ea"/>
              </a:rPr>
              <a:t>   1.</a:t>
            </a:r>
            <a:r>
              <a:rPr lang="zh-CN" altLang="en-US" sz="1800" dirty="0">
                <a:latin typeface="+mn-ea"/>
              </a:rPr>
              <a:t>学籍中心发布关于结业换证考试注意事项的通知；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zh-CN" altLang="en-US" sz="1800" dirty="0">
                <a:latin typeface="+mn-ea"/>
              </a:rPr>
              <a:t>   </a:t>
            </a:r>
            <a:r>
              <a:rPr lang="en-US" altLang="zh-CN" sz="1800" dirty="0">
                <a:latin typeface="+mn-ea"/>
              </a:rPr>
              <a:t>2.</a:t>
            </a:r>
            <a:r>
              <a:rPr lang="zh-CN" altLang="en-US" sz="1800" dirty="0">
                <a:latin typeface="+mn-ea"/>
              </a:rPr>
              <a:t>院</a:t>
            </a:r>
            <a:r>
              <a:rPr lang="zh-CN" altLang="en-US" sz="1800" dirty="0" smtClean="0">
                <a:latin typeface="+mn-ea"/>
              </a:rPr>
              <a:t>系做好</a:t>
            </a:r>
            <a:r>
              <a:rPr lang="zh-CN" altLang="en-US" sz="1800" dirty="0">
                <a:latin typeface="+mn-ea"/>
              </a:rPr>
              <a:t>签收</a:t>
            </a:r>
            <a:r>
              <a:rPr lang="zh-CN" altLang="en-US" sz="1800" dirty="0" smtClean="0">
                <a:latin typeface="+mn-ea"/>
              </a:rPr>
              <a:t>工作；</a:t>
            </a:r>
            <a:endParaRPr lang="en-US" altLang="zh-CN" sz="1800" dirty="0">
              <a:latin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1800" dirty="0">
                <a:latin typeface="+mn-ea"/>
              </a:rPr>
              <a:t>   3.</a:t>
            </a:r>
            <a:r>
              <a:rPr lang="zh-CN" altLang="en-US" sz="1800" dirty="0">
                <a:latin typeface="+mn-ea"/>
              </a:rPr>
              <a:t>结业生要求提早换证：不允许，院系不能擅自给予考试机会</a:t>
            </a:r>
            <a:r>
              <a:rPr lang="zh-CN" altLang="en-US" sz="1800" dirty="0" smtClean="0">
                <a:latin typeface="+mn-ea"/>
              </a:rPr>
              <a:t>；</a:t>
            </a:r>
            <a:endParaRPr lang="en-US" altLang="zh-CN" sz="1800" dirty="0" smtClean="0">
              <a:latin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1800" dirty="0">
                <a:latin typeface="+mn-ea"/>
              </a:rPr>
              <a:t> </a:t>
            </a:r>
            <a:r>
              <a:rPr lang="en-US" altLang="zh-CN" sz="1800" dirty="0" smtClean="0">
                <a:latin typeface="+mn-ea"/>
              </a:rPr>
              <a:t>  4</a:t>
            </a:r>
            <a:r>
              <a:rPr lang="en-US" altLang="zh-CN" sz="1800" dirty="0">
                <a:latin typeface="+mn-ea"/>
              </a:rPr>
              <a:t>.</a:t>
            </a:r>
            <a:r>
              <a:rPr lang="zh-CN" altLang="en-US" sz="1800" dirty="0">
                <a:latin typeface="+mn-ea"/>
              </a:rPr>
              <a:t>结业生换证考试的课程是指定的，需交一份学籍中心，必须是学过的不及格课程，否则审核不通过，不能换证</a:t>
            </a:r>
            <a:r>
              <a:rPr lang="zh-CN" altLang="en-US" sz="1800" dirty="0" smtClean="0">
                <a:latin typeface="+mn-ea"/>
              </a:rPr>
              <a:t>；</a:t>
            </a:r>
            <a:endParaRPr lang="en-US" altLang="zh-CN" sz="1800" dirty="0" smtClean="0">
              <a:latin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zh-CN" sz="1800" dirty="0">
                <a:latin typeface="+mn-ea"/>
              </a:rPr>
              <a:t> </a:t>
            </a:r>
            <a:r>
              <a:rPr lang="en-US" altLang="zh-CN" sz="1800" dirty="0" smtClean="0">
                <a:latin typeface="+mn-ea"/>
              </a:rPr>
              <a:t>  5.9</a:t>
            </a:r>
            <a:r>
              <a:rPr lang="zh-CN" altLang="en-US" sz="1800" dirty="0">
                <a:latin typeface="+mn-ea"/>
              </a:rPr>
              <a:t>月份以后的结业换证课程是要求跟班听课的，均在开学第一、二周选课</a:t>
            </a:r>
            <a:r>
              <a:rPr lang="zh-CN" altLang="en-US" sz="1800" dirty="0" smtClean="0">
                <a:latin typeface="+mn-ea"/>
              </a:rPr>
              <a:t>。</a:t>
            </a:r>
            <a:endParaRPr lang="en-US" altLang="zh-CN" sz="1800" dirty="0" smtClean="0">
              <a:latin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altLang="zh-CN" sz="1800" dirty="0" smtClean="0">
              <a:latin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1800" b="1" dirty="0"/>
              <a:t>9</a:t>
            </a:r>
            <a:r>
              <a:rPr lang="zh-CN" altLang="en-US" sz="1800" b="1" dirty="0"/>
              <a:t>月份的结业换证考试安排</a:t>
            </a:r>
            <a:endParaRPr lang="en-US" altLang="zh-CN" sz="1800" dirty="0">
              <a:latin typeface="宋体" pitchFamily="2" charset="-12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1800" b="1" dirty="0" smtClean="0">
                <a:latin typeface="宋体" pitchFamily="2" charset="-122"/>
              </a:rPr>
              <a:t>  </a:t>
            </a:r>
            <a:r>
              <a:rPr lang="zh-CN" altLang="en-US" sz="1800" dirty="0" smtClean="0">
                <a:latin typeface="宋体" pitchFamily="2" charset="-122"/>
              </a:rPr>
              <a:t>结业</a:t>
            </a:r>
            <a:r>
              <a:rPr lang="zh-CN" altLang="en-US" sz="1800" dirty="0">
                <a:latin typeface="宋体" pitchFamily="2" charset="-122"/>
              </a:rPr>
              <a:t>结论下达后，学生登录现代教务管理系统在“结业换证考试”申请补考，截止时间</a:t>
            </a:r>
            <a:r>
              <a:rPr lang="en-US" altLang="zh-CN" sz="1800" dirty="0">
                <a:solidFill>
                  <a:srgbClr val="FF0000"/>
                </a:solidFill>
                <a:latin typeface="宋体" pitchFamily="2" charset="-122"/>
              </a:rPr>
              <a:t>6</a:t>
            </a:r>
            <a:r>
              <a:rPr lang="zh-CN" altLang="en-US" sz="1800" dirty="0">
                <a:solidFill>
                  <a:srgbClr val="FF0000"/>
                </a:solidFill>
                <a:latin typeface="宋体" pitchFamily="2" charset="-122"/>
              </a:rPr>
              <a:t>月</a:t>
            </a:r>
            <a:r>
              <a:rPr lang="en-US" altLang="zh-CN" sz="1800" dirty="0">
                <a:solidFill>
                  <a:srgbClr val="FF0000"/>
                </a:solidFill>
                <a:latin typeface="宋体" pitchFamily="2" charset="-122"/>
              </a:rPr>
              <a:t>23</a:t>
            </a:r>
            <a:r>
              <a:rPr lang="zh-CN" altLang="en-US" sz="1800" dirty="0">
                <a:solidFill>
                  <a:srgbClr val="FF0000"/>
                </a:solidFill>
                <a:latin typeface="宋体" pitchFamily="2" charset="-122"/>
              </a:rPr>
              <a:t>日</a:t>
            </a:r>
            <a:r>
              <a:rPr lang="en-US" altLang="zh-CN" sz="1800" dirty="0">
                <a:solidFill>
                  <a:srgbClr val="FF0000"/>
                </a:solidFill>
                <a:latin typeface="宋体" pitchFamily="2" charset="-122"/>
              </a:rPr>
              <a:t>-7</a:t>
            </a:r>
            <a:r>
              <a:rPr lang="zh-CN" altLang="en-US" sz="1800" dirty="0">
                <a:solidFill>
                  <a:srgbClr val="FF0000"/>
                </a:solidFill>
                <a:latin typeface="宋体" pitchFamily="2" charset="-122"/>
              </a:rPr>
              <a:t>月</a:t>
            </a:r>
            <a:r>
              <a:rPr lang="en-US" altLang="zh-CN" sz="1800" dirty="0" smtClean="0">
                <a:solidFill>
                  <a:srgbClr val="FF0000"/>
                </a:solidFill>
                <a:latin typeface="宋体" pitchFamily="2" charset="-122"/>
              </a:rPr>
              <a:t>13</a:t>
            </a:r>
            <a:r>
              <a:rPr lang="zh-CN" altLang="en-US" sz="1800" dirty="0" smtClean="0">
                <a:solidFill>
                  <a:srgbClr val="FF0000"/>
                </a:solidFill>
                <a:latin typeface="宋体" pitchFamily="2" charset="-122"/>
              </a:rPr>
              <a:t>日</a:t>
            </a:r>
            <a:r>
              <a:rPr lang="zh-CN" altLang="en-US" sz="1800" dirty="0">
                <a:latin typeface="宋体" pitchFamily="2" charset="-122"/>
              </a:rPr>
              <a:t>，打印清单至计财处缴费</a:t>
            </a:r>
            <a:endParaRPr lang="en-US" altLang="zh-CN" sz="1800" dirty="0">
              <a:latin typeface="宋体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1800" dirty="0" smtClean="0">
                <a:solidFill>
                  <a:srgbClr val="FF0000"/>
                </a:solidFill>
                <a:latin typeface="宋体" pitchFamily="2" charset="-122"/>
              </a:rPr>
              <a:t>  过程</a:t>
            </a:r>
            <a:r>
              <a:rPr lang="zh-CN" altLang="en-US" sz="1800" dirty="0">
                <a:solidFill>
                  <a:srgbClr val="FF0000"/>
                </a:solidFill>
                <a:latin typeface="宋体" pitchFamily="2" charset="-122"/>
              </a:rPr>
              <a:t>性课程均不安排补考，如体育课、实验课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1800" dirty="0" smtClean="0">
                <a:latin typeface="宋体" pitchFamily="2" charset="-122"/>
              </a:rPr>
              <a:t>  院</a:t>
            </a:r>
            <a:r>
              <a:rPr lang="zh-CN" altLang="en-US" sz="1800" dirty="0">
                <a:latin typeface="宋体" pitchFamily="2" charset="-122"/>
              </a:rPr>
              <a:t>系安排考试并公布考试时间地点</a:t>
            </a:r>
            <a:r>
              <a:rPr lang="en-US" altLang="zh-CN" sz="1800" dirty="0">
                <a:latin typeface="宋体" pitchFamily="2" charset="-122"/>
              </a:rPr>
              <a:t>,</a:t>
            </a:r>
            <a:r>
              <a:rPr lang="zh-CN" altLang="en-US" sz="1800" dirty="0">
                <a:latin typeface="宋体" pitchFamily="2" charset="-122"/>
              </a:rPr>
              <a:t>安排在秋学期零周进行</a:t>
            </a:r>
            <a:r>
              <a:rPr lang="zh-CN" altLang="en-US" sz="1800" dirty="0" smtClean="0">
                <a:latin typeface="宋体" pitchFamily="2" charset="-122"/>
              </a:rPr>
              <a:t>。</a:t>
            </a:r>
            <a:endParaRPr lang="en-US" altLang="zh-CN" sz="1800" dirty="0" smtClean="0">
              <a:latin typeface="宋体" pitchFamily="2" charset="-12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zh-CN" altLang="en-US" sz="1800" dirty="0">
              <a:latin typeface="宋体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1800" b="1" dirty="0"/>
              <a:t>结业生申请课程在学校作出终审意见后报名；</a:t>
            </a:r>
            <a:endParaRPr lang="en-US" altLang="zh-CN" sz="1800" b="1" dirty="0"/>
          </a:p>
          <a:p>
            <a:pPr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07472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39335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zh-CN" altLang="en-US" sz="2000" b="1" dirty="0"/>
              <a:t>换证手续办理之一</a:t>
            </a:r>
            <a:r>
              <a:rPr lang="en-US" altLang="zh-CN" sz="2000" b="1" dirty="0"/>
              <a:t>——</a:t>
            </a:r>
            <a:r>
              <a:rPr lang="zh-CN" altLang="en-US" sz="2000" b="1" dirty="0"/>
              <a:t>院系办理的手续</a:t>
            </a:r>
            <a:endParaRPr lang="en-US" altLang="zh-CN" sz="2000" dirty="0">
              <a:latin typeface="宋体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zh-CN" altLang="en-US" sz="1800" dirty="0">
                <a:latin typeface="宋体" pitchFamily="2" charset="-122"/>
              </a:rPr>
              <a:t>学生考试通过后，学生</a:t>
            </a:r>
            <a:r>
              <a:rPr lang="zh-CN" altLang="en-US" sz="1800" dirty="0">
                <a:solidFill>
                  <a:srgbClr val="FF0000"/>
                </a:solidFill>
                <a:latin typeface="宋体" pitchFamily="2" charset="-122"/>
              </a:rPr>
              <a:t>本人</a:t>
            </a:r>
            <a:r>
              <a:rPr lang="zh-CN" altLang="en-US" sz="1800" dirty="0">
                <a:latin typeface="宋体" pitchFamily="2" charset="-122"/>
              </a:rPr>
              <a:t>持</a:t>
            </a:r>
            <a:r>
              <a:rPr lang="zh-CN" altLang="en-US" sz="1800" b="1" dirty="0">
                <a:solidFill>
                  <a:srgbClr val="0033CC"/>
                </a:solidFill>
                <a:latin typeface="宋体" pitchFamily="2" charset="-122"/>
              </a:rPr>
              <a:t>①</a:t>
            </a:r>
            <a:r>
              <a:rPr lang="zh-CN" altLang="en-US" sz="1800" dirty="0">
                <a:solidFill>
                  <a:srgbClr val="0033CC"/>
                </a:solidFill>
                <a:latin typeface="宋体" pitchFamily="2" charset="-122"/>
              </a:rPr>
              <a:t>结业证书</a:t>
            </a:r>
            <a:r>
              <a:rPr lang="zh-CN" altLang="en-US" sz="1800" dirty="0">
                <a:latin typeface="宋体" pitchFamily="2" charset="-122"/>
              </a:rPr>
              <a:t>、</a:t>
            </a:r>
            <a:r>
              <a:rPr lang="zh-CN" altLang="en-US" sz="1800" b="1" dirty="0">
                <a:solidFill>
                  <a:srgbClr val="0033CC"/>
                </a:solidFill>
                <a:latin typeface="宋体" pitchFamily="2" charset="-122"/>
              </a:rPr>
              <a:t>②</a:t>
            </a:r>
            <a:r>
              <a:rPr lang="zh-CN" altLang="en-US" sz="1800" dirty="0">
                <a:solidFill>
                  <a:srgbClr val="0033CC"/>
                </a:solidFill>
                <a:latin typeface="宋体" pitchFamily="2" charset="-122"/>
              </a:rPr>
              <a:t>缴费收据、</a:t>
            </a:r>
            <a:r>
              <a:rPr lang="zh-CN" altLang="en-US" sz="1800" b="1" dirty="0">
                <a:solidFill>
                  <a:srgbClr val="0033CC"/>
                </a:solidFill>
                <a:latin typeface="宋体" pitchFamily="2" charset="-122"/>
              </a:rPr>
              <a:t>③学士学位申请表、④成绩明细单、</a:t>
            </a:r>
            <a:r>
              <a:rPr lang="zh-CN" altLang="en-US" sz="1800" dirty="0">
                <a:solidFill>
                  <a:srgbClr val="0033CC"/>
                </a:solidFill>
                <a:latin typeface="宋体" pitchFamily="2" charset="-122"/>
              </a:rPr>
              <a:t>⑤毕业证书、⑥学士学位证书、⑦单位通知书  办理</a:t>
            </a:r>
            <a:r>
              <a:rPr lang="zh-CN" altLang="en-US" sz="1800" dirty="0">
                <a:latin typeface="宋体" pitchFamily="2" charset="-122"/>
              </a:rPr>
              <a:t>。</a:t>
            </a:r>
            <a:endParaRPr lang="en-US" altLang="zh-CN" sz="1800" dirty="0">
              <a:latin typeface="宋体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zh-CN" altLang="en-US" sz="1800" b="1" dirty="0">
                <a:solidFill>
                  <a:srgbClr val="0033CC"/>
                </a:solidFill>
                <a:latin typeface="宋体" pitchFamily="2" charset="-122"/>
              </a:rPr>
              <a:t>②</a:t>
            </a:r>
            <a:r>
              <a:rPr lang="zh-CN" altLang="en-US" sz="1800" dirty="0">
                <a:solidFill>
                  <a:srgbClr val="0033CC"/>
                </a:solidFill>
                <a:latin typeface="宋体" pitchFamily="2" charset="-122"/>
              </a:rPr>
              <a:t>缴费收据：</a:t>
            </a:r>
            <a:r>
              <a:rPr lang="zh-CN" altLang="en-US" sz="1800" dirty="0">
                <a:latin typeface="宋体" pitchFamily="2" charset="-122"/>
              </a:rPr>
              <a:t>核对学生修读次数与缴费金额是否一致，不一致请学生去财务处补交；</a:t>
            </a:r>
            <a:r>
              <a:rPr lang="zh-CN" altLang="en-US" sz="1800" dirty="0"/>
              <a:t>学生忘带或遗失，到计财处开具证明；没有缴费，请学生去计财处缴费。</a:t>
            </a:r>
            <a:endParaRPr lang="en-US" altLang="zh-CN" sz="1800" dirty="0">
              <a:latin typeface="宋体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zh-CN" altLang="en-US" sz="1800" b="1" dirty="0">
                <a:solidFill>
                  <a:srgbClr val="0033CC"/>
                </a:solidFill>
                <a:latin typeface="宋体" pitchFamily="2" charset="-122"/>
              </a:rPr>
              <a:t>③学士</a:t>
            </a:r>
            <a:r>
              <a:rPr lang="zh-CN" altLang="en-US" sz="1800" dirty="0">
                <a:solidFill>
                  <a:srgbClr val="0033CC"/>
                </a:solidFill>
                <a:latin typeface="宋体" pitchFamily="2" charset="-122"/>
              </a:rPr>
              <a:t>学位申请表：</a:t>
            </a:r>
            <a:r>
              <a:rPr lang="zh-CN" altLang="en-US" sz="1800" b="1" dirty="0">
                <a:latin typeface="宋体" pitchFamily="2" charset="-122"/>
              </a:rPr>
              <a:t>符合学士学位授予条件者填写，院系签署</a:t>
            </a:r>
            <a:r>
              <a:rPr lang="zh-CN" altLang="en-US" sz="1800" dirty="0">
                <a:solidFill>
                  <a:srgbClr val="0033CC"/>
                </a:solidFill>
                <a:latin typeface="宋体" pitchFamily="2" charset="-122"/>
              </a:rPr>
              <a:t>“同意”</a:t>
            </a:r>
            <a:r>
              <a:rPr lang="zh-CN" altLang="en-US" sz="1800" b="1" dirty="0">
                <a:latin typeface="宋体" pitchFamily="2" charset="-122"/>
              </a:rPr>
              <a:t>意见</a:t>
            </a:r>
            <a:r>
              <a:rPr lang="zh-CN" altLang="en-US" sz="1800" dirty="0">
                <a:latin typeface="宋体" pitchFamily="2" charset="-122"/>
              </a:rPr>
              <a:t>；</a:t>
            </a:r>
            <a:endParaRPr lang="en-US" altLang="zh-CN" sz="1800" dirty="0">
              <a:solidFill>
                <a:srgbClr val="0033CC"/>
              </a:solidFill>
              <a:latin typeface="宋体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zh-CN" altLang="en-US" sz="1800" b="1" dirty="0">
                <a:solidFill>
                  <a:srgbClr val="0033CC"/>
                </a:solidFill>
                <a:latin typeface="宋体" pitchFamily="2" charset="-122"/>
              </a:rPr>
              <a:t>④</a:t>
            </a:r>
            <a:r>
              <a:rPr lang="zh-CN" altLang="en-US" sz="1800" dirty="0">
                <a:solidFill>
                  <a:srgbClr val="0033CC"/>
                </a:solidFill>
                <a:latin typeface="宋体" pitchFamily="2" charset="-122"/>
              </a:rPr>
              <a:t>成绩明细单：标注（圈定）所有结业后通过的课程</a:t>
            </a:r>
            <a:r>
              <a:rPr lang="zh-CN" altLang="en-US" sz="1800" dirty="0" smtClean="0">
                <a:solidFill>
                  <a:srgbClr val="0033CC"/>
                </a:solidFill>
                <a:latin typeface="宋体" pitchFamily="2" charset="-122"/>
              </a:rPr>
              <a:t>；</a:t>
            </a:r>
            <a:endParaRPr lang="en-US" altLang="zh-CN" sz="1800" dirty="0" smtClean="0">
              <a:solidFill>
                <a:srgbClr val="0033CC"/>
              </a:solidFill>
              <a:latin typeface="宋体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zh-CN" altLang="en-US" sz="1800" dirty="0">
                <a:solidFill>
                  <a:srgbClr val="0033CC"/>
                </a:solidFill>
                <a:latin typeface="+mn-ea"/>
              </a:rPr>
              <a:t>⑦</a:t>
            </a:r>
            <a:r>
              <a:rPr lang="zh-CN" altLang="en-US" sz="1800" dirty="0" smtClean="0">
                <a:solidFill>
                  <a:srgbClr val="0033CC"/>
                </a:solidFill>
                <a:latin typeface="宋体" pitchFamily="2" charset="-122"/>
              </a:rPr>
              <a:t>单位</a:t>
            </a:r>
            <a:r>
              <a:rPr lang="zh-CN" altLang="en-US" sz="1800" dirty="0">
                <a:solidFill>
                  <a:srgbClr val="0033CC"/>
                </a:solidFill>
                <a:latin typeface="宋体" pitchFamily="2" charset="-122"/>
              </a:rPr>
              <a:t>通知书 </a:t>
            </a:r>
            <a:r>
              <a:rPr lang="zh-CN" altLang="en-US" sz="1800" dirty="0">
                <a:latin typeface="+mn-ea"/>
              </a:rPr>
              <a:t>：加盖学校公章后存入学生个人档案；没有单位的学生也要打印存个人档案</a:t>
            </a:r>
            <a:r>
              <a:rPr lang="zh-CN" altLang="en-US" sz="1800" dirty="0" smtClean="0">
                <a:latin typeface="+mn-ea"/>
              </a:rPr>
              <a:t>；</a:t>
            </a:r>
            <a:endParaRPr lang="en-US" altLang="zh-CN" sz="1800" dirty="0" smtClean="0">
              <a:latin typeface="+mn-ea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zh-CN" altLang="en-US" sz="1800" dirty="0" smtClean="0">
                <a:solidFill>
                  <a:srgbClr val="0033CC"/>
                </a:solidFill>
                <a:latin typeface="+mn-ea"/>
              </a:rPr>
              <a:t>⑤ </a:t>
            </a:r>
            <a:r>
              <a:rPr lang="zh-CN" altLang="en-US" sz="1800" dirty="0">
                <a:solidFill>
                  <a:srgbClr val="0033CC"/>
                </a:solidFill>
                <a:latin typeface="+mn-ea"/>
              </a:rPr>
              <a:t>⑥ ⑦</a:t>
            </a:r>
            <a:r>
              <a:rPr lang="zh-CN" altLang="en-US" sz="1800" dirty="0">
                <a:latin typeface="+mn-ea"/>
              </a:rPr>
              <a:t>落款时间一致</a:t>
            </a:r>
            <a:r>
              <a:rPr lang="zh-CN" altLang="en-US" sz="1800" dirty="0" smtClean="0">
                <a:latin typeface="+mn-ea"/>
              </a:rPr>
              <a:t>。</a:t>
            </a:r>
            <a:endParaRPr lang="en-US" altLang="zh-CN" sz="1800" dirty="0" smtClean="0">
              <a:latin typeface="+mn-ea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zh-CN" altLang="en-US" sz="1800" dirty="0">
              <a:latin typeface="+mn-ea"/>
            </a:endParaRPr>
          </a:p>
          <a:p>
            <a:pPr>
              <a:lnSpc>
                <a:spcPct val="90000"/>
              </a:lnSpc>
            </a:pPr>
            <a:r>
              <a:rPr lang="zh-CN" altLang="zh-CN" sz="2000" b="1" dirty="0" smtClean="0"/>
              <a:t>学生</a:t>
            </a:r>
            <a:r>
              <a:rPr lang="zh-CN" altLang="en-US" sz="2000" b="1" dirty="0"/>
              <a:t>结业换证手续</a:t>
            </a:r>
            <a:r>
              <a:rPr lang="zh-CN" altLang="zh-CN" sz="2000" b="1" dirty="0"/>
              <a:t>院系</a:t>
            </a:r>
            <a:r>
              <a:rPr lang="zh-CN" altLang="en-US" sz="2000" b="1" dirty="0"/>
              <a:t>层面</a:t>
            </a:r>
            <a:r>
              <a:rPr lang="zh-CN" altLang="zh-CN" sz="2000" b="1" dirty="0"/>
              <a:t>办完后，必须在</a:t>
            </a:r>
            <a:r>
              <a:rPr lang="zh-CN" altLang="en-US" sz="2000" b="1" dirty="0"/>
              <a:t>规定时间</a:t>
            </a:r>
            <a:r>
              <a:rPr lang="zh-CN" altLang="zh-CN" sz="2000" b="1" dirty="0"/>
              <a:t>之前到</a:t>
            </a:r>
            <a:r>
              <a:rPr lang="zh-CN" altLang="en-US" sz="2000" b="1" dirty="0"/>
              <a:t>学校</a:t>
            </a:r>
            <a:r>
              <a:rPr lang="zh-CN" altLang="zh-CN" sz="2000" b="1" dirty="0"/>
              <a:t>办理手续，否则证书作废，重新办理手续</a:t>
            </a:r>
            <a:r>
              <a:rPr lang="zh-CN" altLang="zh-CN" sz="2000" b="1" dirty="0" smtClean="0"/>
              <a:t>。</a:t>
            </a:r>
            <a:endParaRPr lang="en-US" altLang="zh-CN" sz="2000" b="1" dirty="0" smtClean="0"/>
          </a:p>
          <a:p>
            <a:pPr>
              <a:lnSpc>
                <a:spcPct val="90000"/>
              </a:lnSpc>
            </a:pPr>
            <a:endParaRPr lang="en-US" altLang="zh-CN" sz="2000" b="1" dirty="0" smtClean="0"/>
          </a:p>
          <a:p>
            <a:pPr>
              <a:lnSpc>
                <a:spcPct val="90000"/>
              </a:lnSpc>
            </a:pPr>
            <a:r>
              <a:rPr lang="zh-CN" altLang="en-US" sz="2000" b="1" dirty="0">
                <a:solidFill>
                  <a:srgbClr val="FF0000"/>
                </a:solidFill>
              </a:rPr>
              <a:t>办理</a:t>
            </a:r>
            <a:r>
              <a:rPr lang="zh-CN" altLang="en-US" sz="2000" b="1" dirty="0">
                <a:solidFill>
                  <a:srgbClr val="FF0000"/>
                </a:solidFill>
              </a:rPr>
              <a:t>时间：</a:t>
            </a:r>
            <a:r>
              <a:rPr lang="en-US" altLang="zh-CN" sz="2000" b="1" dirty="0">
                <a:solidFill>
                  <a:srgbClr val="FF0000"/>
                </a:solidFill>
              </a:rPr>
              <a:t>2019</a:t>
            </a:r>
            <a:r>
              <a:rPr lang="zh-CN" altLang="en-US" sz="2000" b="1" dirty="0">
                <a:solidFill>
                  <a:srgbClr val="FF0000"/>
                </a:solidFill>
              </a:rPr>
              <a:t>年</a:t>
            </a:r>
            <a:r>
              <a:rPr lang="en-US" altLang="zh-CN" sz="2000" b="1" dirty="0">
                <a:solidFill>
                  <a:srgbClr val="FF0000"/>
                </a:solidFill>
              </a:rPr>
              <a:t>9</a:t>
            </a:r>
            <a:r>
              <a:rPr lang="zh-CN" altLang="en-US" sz="2000" b="1" dirty="0">
                <a:solidFill>
                  <a:srgbClr val="FF0000"/>
                </a:solidFill>
              </a:rPr>
              <a:t>月日</a:t>
            </a:r>
            <a:r>
              <a:rPr lang="en-US" altLang="zh-CN" sz="2000" b="1" dirty="0">
                <a:solidFill>
                  <a:srgbClr val="FF0000"/>
                </a:solidFill>
              </a:rPr>
              <a:t>-</a:t>
            </a:r>
            <a:r>
              <a:rPr lang="zh-CN" altLang="en-US" sz="2000" b="1" dirty="0">
                <a:solidFill>
                  <a:srgbClr val="FF0000"/>
                </a:solidFill>
              </a:rPr>
              <a:t>日待定  纳米楼</a:t>
            </a:r>
            <a:r>
              <a:rPr lang="en-US" altLang="zh-CN" sz="2000" b="1" dirty="0">
                <a:solidFill>
                  <a:srgbClr val="FF0000"/>
                </a:solidFill>
              </a:rPr>
              <a:t>112</a:t>
            </a:r>
            <a:r>
              <a:rPr lang="zh-CN" altLang="en-US" sz="2000" b="1" dirty="0">
                <a:solidFill>
                  <a:srgbClr val="FF0000"/>
                </a:solidFill>
              </a:rPr>
              <a:t>房间上午 </a:t>
            </a:r>
            <a:r>
              <a:rPr lang="en-US" altLang="zh-CN" sz="2000" b="1" dirty="0">
                <a:solidFill>
                  <a:srgbClr val="FF0000"/>
                </a:solidFill>
              </a:rPr>
              <a:t>8:30-11:30</a:t>
            </a:r>
            <a:r>
              <a:rPr lang="zh-CN" altLang="en-US" sz="2000" b="1" dirty="0">
                <a:solidFill>
                  <a:srgbClr val="FF0000"/>
                </a:solidFill>
              </a:rPr>
              <a:t>。</a:t>
            </a:r>
            <a:endParaRPr lang="en-US" altLang="zh-CN" sz="2000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zh-CN" altLang="zh-CN" sz="2000" b="1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US" altLang="zh-CN" sz="2000" dirty="0">
              <a:solidFill>
                <a:srgbClr val="0033CC"/>
              </a:solidFill>
              <a:latin typeface="宋体" pitchFamily="2" charset="-122"/>
            </a:endParaRPr>
          </a:p>
          <a:p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0414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0" y="2787007"/>
            <a:ext cx="9144000" cy="1362075"/>
          </a:xfrm>
        </p:spPr>
        <p:txBody>
          <a:bodyPr/>
          <a:lstStyle/>
          <a:p>
            <a:r>
              <a:rPr lang="zh-CN" altLang="en-US" sz="6600" dirty="0">
                <a:latin typeface="+mn-lt"/>
              </a:rPr>
              <a:t>谢谢！</a:t>
            </a:r>
          </a:p>
        </p:txBody>
      </p:sp>
    </p:spTree>
    <p:extLst>
      <p:ext uri="{BB962C8B-B14F-4D97-AF65-F5344CB8AC3E}">
        <p14:creationId xmlns:p14="http://schemas.microsoft.com/office/powerpoint/2010/main" val="219931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1445" y="381468"/>
            <a:ext cx="3297688" cy="990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CN" altLang="en-US" sz="4800" b="1" dirty="0" smtClean="0"/>
              <a:t>目录</a:t>
            </a:r>
            <a:endParaRPr lang="zh-CN" altLang="en-US" sz="4800" b="1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710265" y="1854200"/>
            <a:ext cx="5638802" cy="4411134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CN" altLang="zh-CN" b="1" dirty="0"/>
              <a:t>一、预计毕业生名单核对</a:t>
            </a:r>
            <a:endParaRPr lang="en-US" altLang="zh-CN" dirty="0">
              <a:latin typeface="黑体" pitchFamily="49" charset="-122"/>
              <a:ea typeface="黑体" pitchFamily="49" charset="-122"/>
            </a:endParaRPr>
          </a:p>
          <a:p>
            <a:pPr>
              <a:buNone/>
              <a:defRPr/>
            </a:pPr>
            <a:r>
              <a:rPr lang="zh-CN" altLang="zh-CN" b="1" dirty="0">
                <a:latin typeface="宋体" pitchFamily="2" charset="-122"/>
              </a:rPr>
              <a:t>二、学生基本信息的</a:t>
            </a:r>
            <a:r>
              <a:rPr lang="zh-CN" altLang="zh-CN" b="1" dirty="0" smtClean="0">
                <a:latin typeface="宋体" pitchFamily="2" charset="-122"/>
              </a:rPr>
              <a:t>核对</a:t>
            </a:r>
            <a:endParaRPr lang="en-US" altLang="zh-CN" b="1" dirty="0" smtClean="0">
              <a:latin typeface="宋体" pitchFamily="2" charset="-122"/>
            </a:endParaRPr>
          </a:p>
          <a:p>
            <a:pPr>
              <a:buNone/>
              <a:defRPr/>
            </a:pPr>
            <a:r>
              <a:rPr lang="zh-CN" altLang="zh-CN" b="1" dirty="0">
                <a:latin typeface="宋体" pitchFamily="2" charset="-122"/>
              </a:rPr>
              <a:t>三、图像采集及信息核对</a:t>
            </a:r>
            <a:endParaRPr lang="en-US" altLang="zh-CN" b="1" dirty="0" smtClean="0">
              <a:latin typeface="宋体" pitchFamily="2" charset="-122"/>
            </a:endParaRPr>
          </a:p>
          <a:p>
            <a:pPr>
              <a:buNone/>
              <a:defRPr/>
            </a:pPr>
            <a:r>
              <a:rPr lang="zh-CN" altLang="en-US" b="1" dirty="0" smtClean="0">
                <a:latin typeface="宋体" pitchFamily="2" charset="-122"/>
              </a:rPr>
              <a:t>四</a:t>
            </a:r>
            <a:r>
              <a:rPr lang="zh-CN" altLang="zh-CN" b="1" dirty="0">
                <a:latin typeface="宋体" pitchFamily="2" charset="-122"/>
              </a:rPr>
              <a:t>、毕业资格审核</a:t>
            </a:r>
            <a:endParaRPr lang="en-US" altLang="zh-CN" b="1" dirty="0" smtClean="0">
              <a:latin typeface="宋体" pitchFamily="2" charset="-122"/>
            </a:endParaRPr>
          </a:p>
          <a:p>
            <a:pPr>
              <a:buNone/>
              <a:defRPr/>
            </a:pPr>
            <a:r>
              <a:rPr lang="zh-CN" altLang="en-US" b="1" dirty="0" smtClean="0">
                <a:latin typeface="宋体" pitchFamily="2" charset="-122"/>
              </a:rPr>
              <a:t>五</a:t>
            </a:r>
            <a:r>
              <a:rPr lang="zh-CN" altLang="zh-CN" b="1" dirty="0">
                <a:latin typeface="宋体" pitchFamily="2" charset="-122"/>
              </a:rPr>
              <a:t>、学位资格</a:t>
            </a:r>
            <a:r>
              <a:rPr lang="zh-CN" altLang="zh-CN" b="1" dirty="0" smtClean="0">
                <a:latin typeface="宋体" pitchFamily="2" charset="-122"/>
              </a:rPr>
              <a:t>审核</a:t>
            </a:r>
            <a:endParaRPr lang="en-US" altLang="zh-CN" b="1" dirty="0">
              <a:latin typeface="宋体" pitchFamily="2" charset="-122"/>
            </a:endParaRPr>
          </a:p>
          <a:p>
            <a:pPr>
              <a:buNone/>
              <a:defRPr/>
            </a:pPr>
            <a:r>
              <a:rPr lang="zh-CN" altLang="en-US" b="1" dirty="0" smtClean="0">
                <a:latin typeface="宋体" pitchFamily="2" charset="-122"/>
              </a:rPr>
              <a:t>六、毕业</a:t>
            </a:r>
            <a:r>
              <a:rPr lang="en-US" altLang="zh-CN" b="1" dirty="0">
                <a:latin typeface="宋体" pitchFamily="2" charset="-122"/>
              </a:rPr>
              <a:t>\</a:t>
            </a:r>
            <a:r>
              <a:rPr lang="zh-CN" altLang="en-US" b="1" dirty="0">
                <a:latin typeface="宋体" pitchFamily="2" charset="-122"/>
              </a:rPr>
              <a:t>学位证书打印及</a:t>
            </a:r>
            <a:r>
              <a:rPr lang="zh-CN" altLang="en-US" b="1" dirty="0" smtClean="0">
                <a:latin typeface="宋体" pitchFamily="2" charset="-122"/>
              </a:rPr>
              <a:t>发放</a:t>
            </a:r>
            <a:endParaRPr lang="en-US" altLang="zh-CN" b="1" dirty="0" smtClean="0">
              <a:latin typeface="宋体" pitchFamily="2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宋体" pitchFamily="2" charset="-122"/>
              </a:rPr>
              <a:t>七</a:t>
            </a:r>
            <a:r>
              <a:rPr lang="zh-CN" altLang="en-US" b="1" dirty="0" smtClean="0">
                <a:latin typeface="宋体" pitchFamily="2" charset="-122"/>
              </a:rPr>
              <a:t>、</a:t>
            </a:r>
            <a:r>
              <a:rPr lang="zh-CN" altLang="zh-CN" b="1" dirty="0" smtClean="0">
                <a:latin typeface="仿宋_GB2312" pitchFamily="1" charset="-122"/>
              </a:rPr>
              <a:t>辅</a:t>
            </a:r>
            <a:r>
              <a:rPr lang="zh-CN" altLang="zh-CN" b="1" dirty="0">
                <a:latin typeface="仿宋_GB2312" pitchFamily="1" charset="-122"/>
              </a:rPr>
              <a:t>修审核及证书打印发放</a:t>
            </a:r>
            <a:endParaRPr lang="en-US" altLang="zh-CN" b="1" dirty="0">
              <a:latin typeface="仿宋_GB2312" pitchFamily="1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仿宋_GB2312" pitchFamily="1" charset="-122"/>
              </a:rPr>
              <a:t>八</a:t>
            </a:r>
            <a:r>
              <a:rPr lang="zh-CN" altLang="zh-CN" b="1" dirty="0" smtClean="0">
                <a:latin typeface="仿宋_GB2312" pitchFamily="1" charset="-122"/>
              </a:rPr>
              <a:t>、</a:t>
            </a:r>
            <a:r>
              <a:rPr lang="zh-CN" altLang="zh-CN" b="1" dirty="0" smtClean="0">
                <a:latin typeface="宋体" pitchFamily="2" charset="-122"/>
              </a:rPr>
              <a:t>结业</a:t>
            </a:r>
            <a:r>
              <a:rPr lang="zh-CN" altLang="zh-CN" b="1" dirty="0">
                <a:latin typeface="宋体" pitchFamily="2" charset="-122"/>
              </a:rPr>
              <a:t>换证考试及换发证书补授</a:t>
            </a:r>
            <a:r>
              <a:rPr lang="zh-CN" altLang="zh-CN" b="1" dirty="0" smtClean="0">
                <a:latin typeface="宋体" pitchFamily="2" charset="-122"/>
              </a:rPr>
              <a:t>学位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6370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91172" y="1490133"/>
            <a:ext cx="8229384" cy="486833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p"/>
              <a:defRPr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1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anose="05000000000000000000" pitchFamily="2" charset="2"/>
              <a:buChar char="u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zh-CN" altLang="zh-CN" sz="2600" b="1" dirty="0" smtClean="0"/>
              <a:t>一、预计毕业生名单核对</a:t>
            </a:r>
            <a:endParaRPr lang="en-US" altLang="zh-CN" sz="2600" dirty="0" smtClean="0">
              <a:latin typeface="黑体" pitchFamily="49" charset="-122"/>
              <a:ea typeface="黑体" pitchFamily="49" charset="-122"/>
            </a:endParaRPr>
          </a:p>
          <a:p>
            <a:pPr>
              <a:defRPr/>
            </a:pPr>
            <a:r>
              <a:rPr lang="zh-CN" altLang="en-US" sz="2000" dirty="0" smtClean="0">
                <a:latin typeface="+mn-ea"/>
              </a:rPr>
              <a:t>进入预计毕业生名单管理的条件：</a:t>
            </a:r>
            <a:endParaRPr lang="en-US" altLang="zh-CN" sz="2000" dirty="0">
              <a:latin typeface="+mn-ea"/>
            </a:endParaRPr>
          </a:p>
          <a:p>
            <a:pPr marL="0" indent="0">
              <a:buNone/>
              <a:defRPr/>
            </a:pPr>
            <a:r>
              <a:rPr lang="en-US" altLang="zh-CN" sz="20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0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浙江大学本科学生学籍管理办法</a:t>
            </a:r>
            <a:r>
              <a:rPr lang="en-US" altLang="zh-CN" sz="20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zh-CN" sz="20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第五十三</a:t>
            </a:r>
            <a:r>
              <a:rPr lang="zh-CN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条</a:t>
            </a:r>
            <a:r>
              <a:rPr lang="en-US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学生获得主修专业培养方案规定课程总学分达</a:t>
            </a:r>
            <a:r>
              <a:rPr lang="en-US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80%</a:t>
            </a:r>
            <a:r>
              <a:rPr lang="zh-CN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及以上的（含提前毕业学生），需在毕业前</a:t>
            </a:r>
            <a:r>
              <a:rPr lang="en-US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学年，向所在专业学院（系）提出预计毕业申请，经所在学院（系）审核后报学籍中心备案，进入毕业设计、毕业论文教学环节，逾期不予办理</a:t>
            </a:r>
            <a:r>
              <a:rPr lang="zh-CN" altLang="zh-CN" sz="20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0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  <a:defRPr/>
            </a:pPr>
            <a:endParaRPr lang="en-US" altLang="zh-CN" sz="20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defRPr/>
            </a:pPr>
            <a:r>
              <a:rPr lang="zh-CN" altLang="en-US" sz="2000" dirty="0">
                <a:latin typeface="+mn-ea"/>
              </a:rPr>
              <a:t>学生名单公示</a:t>
            </a:r>
            <a:r>
              <a:rPr lang="zh-CN" altLang="en-US" sz="2000" b="1" dirty="0">
                <a:solidFill>
                  <a:srgbClr val="0000CC"/>
                </a:solidFill>
                <a:latin typeface="+mn-ea"/>
              </a:rPr>
              <a:t>（预计</a:t>
            </a:r>
            <a:r>
              <a:rPr lang="en-US" altLang="zh-CN" sz="2000" b="1" dirty="0">
                <a:solidFill>
                  <a:srgbClr val="0000CC"/>
                </a:solidFill>
                <a:latin typeface="+mn-ea"/>
              </a:rPr>
              <a:t>3</a:t>
            </a:r>
            <a:r>
              <a:rPr lang="zh-CN" altLang="en-US" sz="2000" b="1" dirty="0">
                <a:solidFill>
                  <a:srgbClr val="0000CC"/>
                </a:solidFill>
                <a:latin typeface="+mn-ea"/>
              </a:rPr>
              <a:t>月底</a:t>
            </a:r>
            <a:r>
              <a:rPr lang="zh-CN" altLang="en-US" sz="2000" b="1" dirty="0" smtClean="0">
                <a:solidFill>
                  <a:srgbClr val="0000CC"/>
                </a:solidFill>
                <a:latin typeface="+mn-ea"/>
              </a:rPr>
              <a:t>）</a:t>
            </a:r>
            <a:endParaRPr lang="en-US" altLang="zh-CN" sz="2000" b="1" dirty="0" smtClean="0">
              <a:solidFill>
                <a:srgbClr val="0000CC"/>
              </a:solidFill>
              <a:latin typeface="+mn-ea"/>
            </a:endParaRPr>
          </a:p>
          <a:p>
            <a:pPr marL="0" indent="0">
              <a:buNone/>
              <a:defRPr/>
            </a:pPr>
            <a:r>
              <a:rPr lang="zh-CN" altLang="en-US" sz="2000" dirty="0" smtClean="0"/>
              <a:t>    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特别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提醒：公布名单中的学生，达到毕业条件的准予“毕业”，发放毕业证书；符合结业条件的，作“结业”处理，由学校发给结业证书；达不到以上毕业和结业条件的，办理延长学制手续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  <a:defRPr/>
            </a:pPr>
            <a:endParaRPr lang="en-US" altLang="zh-CN" sz="2000" b="1" dirty="0">
              <a:solidFill>
                <a:srgbClr val="0000CC"/>
              </a:solidFill>
              <a:latin typeface="+mn-ea"/>
            </a:endParaRPr>
          </a:p>
          <a:p>
            <a:pPr>
              <a:defRPr/>
            </a:pPr>
            <a:r>
              <a:rPr lang="zh-CN" altLang="zh-CN" sz="2000" b="1" dirty="0" smtClean="0">
                <a:latin typeface="+mn-ea"/>
              </a:rPr>
              <a:t>延长</a:t>
            </a:r>
            <a:r>
              <a:rPr lang="zh-CN" altLang="zh-CN" sz="2000" b="1" dirty="0">
                <a:latin typeface="+mn-ea"/>
              </a:rPr>
              <a:t>学制</a:t>
            </a:r>
            <a:r>
              <a:rPr lang="zh-CN" altLang="en-US" sz="2000" b="1" dirty="0">
                <a:latin typeface="+mn-ea"/>
              </a:rPr>
              <a:t>办理</a:t>
            </a:r>
            <a:endParaRPr lang="en-US" altLang="zh-CN" sz="2000" b="1" dirty="0">
              <a:latin typeface="+mn-ea"/>
            </a:endParaRPr>
          </a:p>
          <a:p>
            <a:pPr marL="0" indent="0">
              <a:buNone/>
              <a:defRPr/>
            </a:pPr>
            <a:r>
              <a:rPr lang="zh-CN" altLang="en-US" sz="2000" dirty="0" smtClean="0">
                <a:latin typeface="+mn-ea"/>
              </a:rPr>
              <a:t>  延长学制在夏季学期</a:t>
            </a:r>
            <a:r>
              <a:rPr lang="zh-CN" altLang="en-US" sz="2000" dirty="0" smtClean="0">
                <a:latin typeface="+mn-ea"/>
              </a:rPr>
              <a:t>第</a:t>
            </a:r>
            <a:r>
              <a:rPr lang="en-US" altLang="zh-CN" sz="2000" dirty="0" smtClean="0">
                <a:latin typeface="+mn-ea"/>
              </a:rPr>
              <a:t>5</a:t>
            </a:r>
            <a:r>
              <a:rPr lang="zh-CN" altLang="en-US" sz="2000" dirty="0" smtClean="0">
                <a:latin typeface="+mn-ea"/>
              </a:rPr>
              <a:t>周</a:t>
            </a:r>
            <a:r>
              <a:rPr lang="zh-CN" altLang="en-US" sz="2000" dirty="0" smtClean="0">
                <a:latin typeface="+mn-ea"/>
              </a:rPr>
              <a:t>前进行，学生登录现代教务管理系统提交申请</a:t>
            </a:r>
            <a:r>
              <a:rPr lang="zh-CN" altLang="en-US" sz="2000" dirty="0">
                <a:latin typeface="+mn-ea"/>
              </a:rPr>
              <a:t>，本人签字后申请表交院系存档。</a:t>
            </a:r>
            <a:endParaRPr lang="en-US" altLang="zh-CN" sz="2000" dirty="0">
              <a:latin typeface="+mn-ea"/>
            </a:endParaRPr>
          </a:p>
          <a:p>
            <a:pPr marL="0" indent="0">
              <a:buNone/>
              <a:defRPr/>
            </a:pPr>
            <a:r>
              <a:rPr lang="zh-CN" altLang="en-US" sz="2000" dirty="0" smtClean="0">
                <a:latin typeface="+mn-ea"/>
              </a:rPr>
              <a:t>  延长学制申请未经学院审核，视为不同意。</a:t>
            </a:r>
            <a:endParaRPr lang="en-US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  <a:defRPr/>
            </a:pPr>
            <a:endParaRPr lang="en-US" altLang="zh-CN" sz="2000" dirty="0" smtClean="0">
              <a:latin typeface="+mn-ea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000" b="1" dirty="0" smtClean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3599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zh-CN" altLang="zh-CN" sz="2600" b="1" dirty="0">
                <a:latin typeface="宋体" pitchFamily="2" charset="-122"/>
              </a:rPr>
              <a:t>二、学生基本信息的核对（学校教务网）</a:t>
            </a:r>
            <a:r>
              <a:rPr lang="zh-CN" altLang="en-US" sz="2600" dirty="0">
                <a:solidFill>
                  <a:srgbClr val="0033CC"/>
                </a:solidFill>
                <a:latin typeface="+mn-ea"/>
              </a:rPr>
              <a:t> </a:t>
            </a:r>
            <a:endParaRPr lang="en-US" altLang="zh-CN" sz="2600" dirty="0">
              <a:solidFill>
                <a:srgbClr val="0033CC"/>
              </a:solidFill>
              <a:latin typeface="+mn-ea"/>
            </a:endParaRPr>
          </a:p>
          <a:p>
            <a:pPr>
              <a:defRPr/>
            </a:pPr>
            <a:r>
              <a:rPr lang="zh-CN" altLang="en-US" sz="2000" dirty="0">
                <a:latin typeface="+mn-ea"/>
              </a:rPr>
              <a:t>学生登录“现代教务管理系统”核对本人信息。</a:t>
            </a:r>
            <a:endParaRPr lang="en-US" altLang="zh-CN" sz="2000" dirty="0">
              <a:latin typeface="+mn-ea"/>
            </a:endParaRPr>
          </a:p>
          <a:p>
            <a:pPr>
              <a:buNone/>
              <a:defRPr/>
            </a:pPr>
            <a:r>
              <a:rPr lang="en-US" altLang="zh-CN" sz="2000" dirty="0">
                <a:latin typeface="+mn-ea"/>
              </a:rPr>
              <a:t>  </a:t>
            </a:r>
            <a:r>
              <a:rPr lang="zh-CN" altLang="en-US" sz="2000" dirty="0">
                <a:latin typeface="+mn-ea"/>
              </a:rPr>
              <a:t>核对姓名、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</a:rPr>
              <a:t>姓名拼音</a:t>
            </a:r>
            <a:r>
              <a:rPr lang="zh-CN" altLang="en-US" sz="2000" dirty="0">
                <a:latin typeface="+mn-ea"/>
              </a:rPr>
              <a:t>、身份证号、出生日期、专业名称</a:t>
            </a:r>
            <a:endParaRPr lang="en-US" altLang="zh-CN" sz="2000" dirty="0">
              <a:latin typeface="+mn-ea"/>
            </a:endParaRPr>
          </a:p>
          <a:p>
            <a:pPr>
              <a:buNone/>
              <a:defRPr/>
            </a:pPr>
            <a:r>
              <a:rPr lang="en-US" altLang="zh-CN" sz="2000" dirty="0">
                <a:solidFill>
                  <a:srgbClr val="FF0000"/>
                </a:solidFill>
                <a:latin typeface="+mn-ea"/>
              </a:rPr>
              <a:t>      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</a:rPr>
              <a:t>姓名拼音没有完成核对，无法打印英文学位证书，无法制作出国成绩单</a:t>
            </a:r>
            <a:r>
              <a:rPr lang="zh-CN" altLang="en-US" sz="2000" b="1" dirty="0" smtClean="0">
                <a:solidFill>
                  <a:srgbClr val="0000CC"/>
                </a:solidFill>
                <a:latin typeface="+mn-ea"/>
              </a:rPr>
              <a:t>（例 </a:t>
            </a:r>
            <a:r>
              <a:rPr lang="en-US" altLang="zh-CN" sz="2000" b="1" dirty="0">
                <a:solidFill>
                  <a:srgbClr val="0000CC"/>
                </a:solidFill>
                <a:latin typeface="+mn-ea"/>
              </a:rPr>
              <a:t>LI </a:t>
            </a:r>
            <a:r>
              <a:rPr lang="en-US" altLang="zh-CN" sz="2000" b="1" dirty="0" err="1">
                <a:solidFill>
                  <a:srgbClr val="0000CC"/>
                </a:solidFill>
                <a:latin typeface="+mn-ea"/>
              </a:rPr>
              <a:t>Xiaoming</a:t>
            </a:r>
            <a:r>
              <a:rPr lang="zh-CN" altLang="en-US" sz="2000" b="1" dirty="0">
                <a:solidFill>
                  <a:srgbClr val="0000CC"/>
                </a:solidFill>
                <a:latin typeface="+mn-ea"/>
              </a:rPr>
              <a:t>）</a:t>
            </a:r>
            <a:endParaRPr lang="zh-CN" altLang="en-US" sz="2000" b="1" dirty="0">
              <a:solidFill>
                <a:srgbClr val="FF0000"/>
              </a:solidFill>
              <a:latin typeface="+mn-ea"/>
            </a:endParaRPr>
          </a:p>
          <a:p>
            <a:pPr>
              <a:defRPr/>
            </a:pPr>
            <a:r>
              <a:rPr lang="zh-CN" altLang="en-US" sz="2000" dirty="0">
                <a:latin typeface="+mn-ea"/>
              </a:rPr>
              <a:t>信息有误请在网上直接修改</a:t>
            </a:r>
            <a:r>
              <a:rPr lang="zh-CN" altLang="en-US" sz="2000" dirty="0" smtClean="0">
                <a:latin typeface="+mn-ea"/>
              </a:rPr>
              <a:t>，如身份证</a:t>
            </a:r>
            <a:r>
              <a:rPr lang="zh-CN" altLang="en-US" sz="2000" dirty="0">
                <a:latin typeface="+mn-ea"/>
              </a:rPr>
              <a:t>、姓名有误</a:t>
            </a:r>
          </a:p>
          <a:p>
            <a:pPr>
              <a:buNone/>
              <a:defRPr/>
            </a:pPr>
            <a:r>
              <a:rPr lang="zh-CN" altLang="en-US" sz="2000" dirty="0">
                <a:latin typeface="+mn-ea"/>
              </a:rPr>
              <a:t>      进校前改：需提供当地招办开具的证明、身份证复印件、个人情况说明；</a:t>
            </a:r>
          </a:p>
          <a:p>
            <a:pPr>
              <a:buNone/>
              <a:defRPr/>
            </a:pPr>
            <a:r>
              <a:rPr lang="zh-CN" altLang="en-US" sz="2000" dirty="0">
                <a:latin typeface="+mn-ea"/>
              </a:rPr>
              <a:t>      进校后改：需要公安局提供的更改姓名证明、户籍证明、身份证复印件、个人情况说明。</a:t>
            </a:r>
            <a:endParaRPr lang="en-US" altLang="zh-CN" sz="2000" dirty="0">
              <a:latin typeface="+mn-ea"/>
            </a:endParaRPr>
          </a:p>
          <a:p>
            <a:pPr>
              <a:defRPr/>
            </a:pPr>
            <a:r>
              <a:rPr lang="zh-CN" altLang="zh-CN" sz="2000" dirty="0">
                <a:latin typeface="+mn-ea"/>
              </a:rPr>
              <a:t>信息正确打印“毕业生信息核对表”，签名后交院系。</a:t>
            </a:r>
          </a:p>
          <a:p>
            <a:pPr>
              <a:defRPr/>
            </a:pPr>
            <a:r>
              <a:rPr lang="zh-CN" altLang="zh-CN" sz="2000" dirty="0">
                <a:latin typeface="+mn-ea"/>
              </a:rPr>
              <a:t>院、系在教务管理系统中输出“学生信息表”留存</a:t>
            </a:r>
            <a:r>
              <a:rPr lang="zh-CN" altLang="zh-CN" sz="2000" dirty="0" smtClean="0">
                <a:latin typeface="宋体" pitchFamily="2" charset="-122"/>
              </a:rPr>
              <a:t>。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2140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14968" y="1422458"/>
            <a:ext cx="8602031" cy="49444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p"/>
              <a:defRPr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1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anose="05000000000000000000" pitchFamily="2" charset="2"/>
              <a:buChar char="u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zh-CN" sz="1400" dirty="0" smtClean="0">
                <a:latin typeface="宋体" pitchFamily="2" charset="-122"/>
              </a:rPr>
              <a:t>   </a:t>
            </a:r>
          </a:p>
          <a:p>
            <a:pPr marL="0" indent="0">
              <a:spcBef>
                <a:spcPts val="0"/>
              </a:spcBef>
              <a:defRPr/>
            </a:pPr>
            <a:r>
              <a:rPr lang="zh-CN" altLang="en-US" sz="2000" b="1" dirty="0" smtClean="0">
                <a:latin typeface="+mn-ea"/>
              </a:rPr>
              <a:t>三种方式</a:t>
            </a:r>
            <a:r>
              <a:rPr lang="zh-CN" altLang="en-US" sz="2000" dirty="0" smtClean="0">
                <a:latin typeface="+mn-ea"/>
              </a:rPr>
              <a:t>：学校组织（已经完成）、</a:t>
            </a:r>
            <a:r>
              <a:rPr lang="zh-CN" altLang="en-US" sz="2000" dirty="0">
                <a:latin typeface="+mn-ea"/>
              </a:rPr>
              <a:t>新华社散</a:t>
            </a:r>
            <a:r>
              <a:rPr lang="zh-CN" altLang="en-US" sz="2000" dirty="0" smtClean="0">
                <a:latin typeface="+mn-ea"/>
              </a:rPr>
              <a:t>拍、中国图品在线直接上传</a:t>
            </a:r>
            <a:endParaRPr lang="en-US" altLang="zh-CN" sz="2000" dirty="0" smtClean="0">
              <a:latin typeface="+mn-ea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        只能拍一次</a:t>
            </a:r>
            <a:endParaRPr lang="en-US" altLang="zh-CN" sz="2000" b="1" dirty="0" smtClean="0">
              <a:solidFill>
                <a:srgbClr val="FF0000"/>
              </a:solidFill>
              <a:latin typeface="+mn-ea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en-US" altLang="zh-CN" sz="2000" b="1" dirty="0" smtClean="0">
              <a:solidFill>
                <a:srgbClr val="FF0000"/>
              </a:solidFill>
              <a:latin typeface="+mn-ea"/>
            </a:endParaRPr>
          </a:p>
          <a:p>
            <a:pPr marL="0" indent="0">
              <a:spcBef>
                <a:spcPts val="0"/>
              </a:spcBef>
              <a:buClr>
                <a:schemeClr val="folHlink"/>
              </a:buClr>
              <a:buSzPct val="60000"/>
              <a:buNone/>
            </a:pPr>
            <a:r>
              <a:rPr lang="zh-CN" altLang="en-US" sz="1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新华社</a:t>
            </a:r>
            <a:r>
              <a:rPr lang="zh-CN" altLang="en-US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散</a:t>
            </a:r>
            <a:r>
              <a:rPr lang="zh-CN" altLang="en-US" sz="1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拍</a:t>
            </a:r>
            <a:endParaRPr lang="en-US" altLang="zh-CN" sz="1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457200">
              <a:spcBef>
                <a:spcPts val="0"/>
              </a:spcBef>
              <a:buClr>
                <a:schemeClr val="folHlink"/>
              </a:buClr>
              <a:buSzPct val="60000"/>
              <a:buNone/>
              <a:defRPr/>
            </a:pPr>
            <a:r>
              <a:rPr lang="zh-CN" altLang="en-US" sz="1800" dirty="0" smtClean="0">
                <a:latin typeface="+mn-ea"/>
              </a:rPr>
              <a:t>    微</a:t>
            </a:r>
            <a:r>
              <a:rPr lang="zh-CN" altLang="en-US" sz="1800" dirty="0">
                <a:latin typeface="+mn-ea"/>
              </a:rPr>
              <a:t>信关注“浙江高校影像”，预约拍摄。</a:t>
            </a:r>
            <a:endParaRPr lang="en-US" altLang="zh-CN" sz="1800" dirty="0">
              <a:latin typeface="+mn-ea"/>
            </a:endParaRPr>
          </a:p>
          <a:p>
            <a:pPr marL="342900" indent="-457200">
              <a:spcBef>
                <a:spcPts val="0"/>
              </a:spcBef>
              <a:buClr>
                <a:schemeClr val="folHlink"/>
              </a:buClr>
              <a:buSzPct val="60000"/>
              <a:buNone/>
              <a:defRPr/>
            </a:pPr>
            <a:r>
              <a:rPr lang="zh-CN" altLang="en-US" sz="1800" dirty="0" smtClean="0">
                <a:latin typeface="+mn-ea"/>
              </a:rPr>
              <a:t>    地点</a:t>
            </a:r>
            <a:r>
              <a:rPr lang="zh-CN" altLang="en-US" sz="1800" dirty="0">
                <a:latin typeface="+mn-ea"/>
              </a:rPr>
              <a:t>：体育场路</a:t>
            </a:r>
            <a:r>
              <a:rPr lang="en-US" altLang="zh-CN" sz="1800" dirty="0">
                <a:latin typeface="+mn-ea"/>
              </a:rPr>
              <a:t>499</a:t>
            </a:r>
            <a:r>
              <a:rPr lang="zh-CN" altLang="en-US" sz="1800" dirty="0">
                <a:latin typeface="+mn-ea"/>
              </a:rPr>
              <a:t>号  </a:t>
            </a:r>
            <a:endParaRPr lang="en-US" altLang="zh-CN" sz="1800" dirty="0">
              <a:latin typeface="+mn-ea"/>
            </a:endParaRPr>
          </a:p>
          <a:p>
            <a:pPr marL="342900" indent="-457200">
              <a:spcBef>
                <a:spcPts val="0"/>
              </a:spcBef>
              <a:buClr>
                <a:schemeClr val="folHlink"/>
              </a:buClr>
              <a:buSzPct val="60000"/>
              <a:buNone/>
              <a:defRPr/>
            </a:pPr>
            <a:r>
              <a:rPr lang="zh-CN" altLang="en-US" sz="1800" dirty="0" smtClean="0">
                <a:latin typeface="+mn-ea"/>
              </a:rPr>
              <a:t>    学校</a:t>
            </a:r>
            <a:r>
              <a:rPr lang="zh-CN" altLang="en-US" sz="1800" dirty="0">
                <a:latin typeface="+mn-ea"/>
              </a:rPr>
              <a:t>编码：</a:t>
            </a:r>
            <a:r>
              <a:rPr lang="en-US" altLang="zh-CN" sz="1800" dirty="0">
                <a:latin typeface="+mn-ea"/>
              </a:rPr>
              <a:t>10335</a:t>
            </a:r>
          </a:p>
          <a:p>
            <a:pPr>
              <a:spcBef>
                <a:spcPts val="0"/>
              </a:spcBef>
              <a:buClr>
                <a:schemeClr val="folHlink"/>
              </a:buClr>
              <a:buSzPct val="60000"/>
              <a:buNone/>
            </a:pPr>
            <a:endParaRPr lang="en-US" altLang="zh-CN" sz="1600" dirty="0" smtClean="0">
              <a:latin typeface="+mn-ea"/>
            </a:endParaRPr>
          </a:p>
          <a:p>
            <a:pPr marL="0" indent="0">
              <a:lnSpc>
                <a:spcPts val="2000"/>
              </a:lnSpc>
              <a:spcBef>
                <a:spcPts val="0"/>
              </a:spcBef>
              <a:defRPr/>
            </a:pPr>
            <a:r>
              <a:rPr lang="zh-CN" altLang="en-US" sz="1800" dirty="0" smtClean="0">
                <a:latin typeface="+mn-ea"/>
              </a:rPr>
              <a:t>学生收到照片后，</a:t>
            </a:r>
            <a:r>
              <a:rPr lang="en-US" altLang="zh-CN" sz="1800" dirty="0" smtClean="0">
                <a:latin typeface="+mn-ea"/>
              </a:rPr>
              <a:t>3</a:t>
            </a:r>
            <a:r>
              <a:rPr lang="zh-CN" altLang="en-US" sz="1800" dirty="0" smtClean="0">
                <a:latin typeface="+mn-ea"/>
              </a:rPr>
              <a:t>月需登录</a:t>
            </a:r>
            <a:r>
              <a:rPr lang="en-US" altLang="zh-CN" sz="1800" b="1" dirty="0" smtClean="0">
                <a:solidFill>
                  <a:srgbClr val="FF0000"/>
                </a:solidFill>
                <a:latin typeface="+mn-ea"/>
              </a:rPr>
              <a:t>http://www.chsi.com.cn </a:t>
            </a:r>
            <a:r>
              <a:rPr lang="en-US" altLang="zh-CN" sz="1800" dirty="0" smtClean="0">
                <a:latin typeface="+mn-ea"/>
              </a:rPr>
              <a:t>(</a:t>
            </a:r>
            <a:r>
              <a:rPr lang="zh-CN" altLang="en-US" sz="1800" dirty="0">
                <a:latin typeface="+mn-ea"/>
              </a:rPr>
              <a:t>中国高等教育网</a:t>
            </a:r>
            <a:r>
              <a:rPr lang="en-US" altLang="zh-CN" sz="1800" dirty="0">
                <a:latin typeface="+mn-ea"/>
              </a:rPr>
              <a:t>)</a:t>
            </a:r>
            <a:r>
              <a:rPr lang="zh-CN" altLang="en-US" sz="1800" dirty="0" smtClean="0">
                <a:latin typeface="+mn-ea"/>
              </a:rPr>
              <a:t>，进入学历电子注册图像核对系统，输入学号或姓名、身份证号，核对图像和信息。</a:t>
            </a:r>
          </a:p>
          <a:p>
            <a:pPr marL="0" indent="0">
              <a:lnSpc>
                <a:spcPts val="2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zh-CN" altLang="en-US" sz="1800" dirty="0" smtClean="0">
                <a:latin typeface="+mn-ea"/>
              </a:rPr>
              <a:t>  信息正确者请点击“信息无误”。</a:t>
            </a:r>
          </a:p>
          <a:p>
            <a:pPr marL="0" indent="0">
              <a:lnSpc>
                <a:spcPts val="2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zh-CN" altLang="en-US" sz="1800" dirty="0" smtClean="0">
                <a:latin typeface="+mn-ea"/>
              </a:rPr>
              <a:t>  信息有误者请点击“信息有误”，修改相应的信息，网上递交，等待审核。</a:t>
            </a:r>
          </a:p>
          <a:p>
            <a:pPr marL="0" indent="0">
              <a:lnSpc>
                <a:spcPts val="2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zh-CN" altLang="en-US" sz="1800" b="1" dirty="0" smtClean="0">
                <a:latin typeface="+mn-ea"/>
              </a:rPr>
              <a:t>  需要修改的佐证材料（如公安部门出具的、当地教育考试院出具的）于</a:t>
            </a:r>
            <a:r>
              <a:rPr lang="en-US" altLang="zh-CN" sz="1800" b="1" dirty="0" smtClean="0">
                <a:solidFill>
                  <a:srgbClr val="FF0000"/>
                </a:solidFill>
                <a:latin typeface="+mn-ea"/>
              </a:rPr>
              <a:t>4</a:t>
            </a:r>
            <a:r>
              <a:rPr lang="zh-CN" altLang="en-US" sz="1800" b="1" dirty="0" smtClean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zh-CN" sz="1800" b="1" dirty="0" smtClean="0">
                <a:solidFill>
                  <a:srgbClr val="FF0000"/>
                </a:solidFill>
                <a:latin typeface="+mn-ea"/>
              </a:rPr>
              <a:t>8</a:t>
            </a:r>
            <a:r>
              <a:rPr lang="zh-CN" altLang="en-US" sz="1800" b="1" dirty="0" smtClean="0">
                <a:solidFill>
                  <a:srgbClr val="FF0000"/>
                </a:solidFill>
                <a:latin typeface="+mn-ea"/>
              </a:rPr>
              <a:t>日</a:t>
            </a:r>
            <a:r>
              <a:rPr lang="zh-CN" altLang="en-US" sz="1800" b="1" dirty="0" smtClean="0">
                <a:latin typeface="+mn-ea"/>
              </a:rPr>
              <a:t>前</a:t>
            </a:r>
            <a:r>
              <a:rPr lang="zh-CN" altLang="en-US" sz="1800" dirty="0" smtClean="0">
                <a:latin typeface="+mn-ea"/>
              </a:rPr>
              <a:t>交学籍中心。</a:t>
            </a:r>
            <a:endParaRPr lang="en-US" altLang="zh-CN" sz="1800" dirty="0" smtClean="0">
              <a:latin typeface="+mn-ea"/>
            </a:endParaRPr>
          </a:p>
          <a:p>
            <a:pPr marL="0" indent="0">
              <a:lnSpc>
                <a:spcPts val="2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zh-CN" altLang="en-US" sz="1800" dirty="0" smtClean="0">
              <a:latin typeface="+mn-ea"/>
            </a:endParaRPr>
          </a:p>
          <a:p>
            <a:pPr marL="0" indent="0">
              <a:lnSpc>
                <a:spcPts val="2000"/>
              </a:lnSpc>
              <a:spcBef>
                <a:spcPts val="0"/>
              </a:spcBef>
              <a:defRPr/>
            </a:pPr>
            <a:r>
              <a:rPr lang="zh-CN" altLang="en-US" sz="1800" b="1" dirty="0" smtClean="0">
                <a:solidFill>
                  <a:srgbClr val="FF0000"/>
                </a:solidFill>
                <a:latin typeface="+mn-ea"/>
              </a:rPr>
              <a:t>未核对图像的学生毕业证书、学位证书无法制作。</a:t>
            </a:r>
            <a:endParaRPr lang="en-US" altLang="zh-CN" sz="1800" b="1" dirty="0" smtClean="0">
              <a:solidFill>
                <a:srgbClr val="FF0000"/>
              </a:solidFill>
              <a:latin typeface="+mn-ea"/>
            </a:endParaRPr>
          </a:p>
          <a:p>
            <a:pPr marL="0" indent="0">
              <a:lnSpc>
                <a:spcPts val="2000"/>
              </a:lnSpc>
              <a:spcBef>
                <a:spcPts val="0"/>
              </a:spcBef>
              <a:buNone/>
              <a:defRPr/>
            </a:pPr>
            <a:endParaRPr lang="en-US" altLang="zh-CN" sz="1800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zh-CN" altLang="en-US" sz="1600" b="1" dirty="0" smtClean="0">
                <a:latin typeface="+mn-ea"/>
              </a:rPr>
              <a:t>  </a:t>
            </a:r>
            <a:r>
              <a:rPr lang="en-US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           </a:t>
            </a:r>
            <a:endParaRPr lang="en-US" dirty="0" smtClean="0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35075" y="584549"/>
            <a:ext cx="6833658" cy="48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defRPr/>
            </a:pPr>
            <a:r>
              <a:rPr lang="zh-CN" altLang="zh-CN" sz="3200" b="1" dirty="0">
                <a:solidFill>
                  <a:schemeClr val="bg1"/>
                </a:solidFill>
                <a:latin typeface="宋体" pitchFamily="2" charset="-122"/>
              </a:rPr>
              <a:t>三、图像采集及信息核对</a:t>
            </a:r>
            <a:r>
              <a:rPr lang="zh-CN" altLang="zh-CN" sz="2400" b="1" dirty="0">
                <a:solidFill>
                  <a:schemeClr val="bg1"/>
                </a:solidFill>
                <a:latin typeface="宋体" pitchFamily="2" charset="-122"/>
              </a:rPr>
              <a:t>（教育部学信网）</a:t>
            </a:r>
            <a:endParaRPr lang="en-US" altLang="zh-CN" sz="3200" b="1" dirty="0">
              <a:solidFill>
                <a:schemeClr val="bg1"/>
              </a:solidFill>
              <a:latin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3968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50333" y="1422401"/>
            <a:ext cx="7984066" cy="484293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p"/>
              <a:defRPr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1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anose="05000000000000000000" pitchFamily="2" charset="2"/>
              <a:buChar char="u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  <a:defRPr/>
            </a:pPr>
            <a:r>
              <a:rPr lang="zh-CN" altLang="en-US" sz="9600" b="1" dirty="0" smtClean="0">
                <a:latin typeface="宋体" pitchFamily="2" charset="-122"/>
              </a:rPr>
              <a:t>四</a:t>
            </a:r>
            <a:r>
              <a:rPr lang="zh-CN" altLang="zh-CN" sz="9600" b="1" dirty="0" smtClean="0">
                <a:latin typeface="宋体" pitchFamily="2" charset="-122"/>
              </a:rPr>
              <a:t>、毕业资格审核</a:t>
            </a:r>
            <a:endParaRPr lang="en-US" altLang="zh-CN" sz="9600" b="1" dirty="0" smtClean="0">
              <a:latin typeface="宋体" pitchFamily="2" charset="-122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zh-CN" sz="9600" b="1" dirty="0" smtClean="0">
              <a:latin typeface="宋体" pitchFamily="2" charset="-122"/>
            </a:endParaRPr>
          </a:p>
          <a:p>
            <a:pPr>
              <a:lnSpc>
                <a:spcPct val="120000"/>
              </a:lnSpc>
              <a:defRPr/>
            </a:pPr>
            <a:r>
              <a:rPr lang="zh-CN" altLang="en-US" sz="8000" dirty="0" smtClean="0">
                <a:latin typeface="+mn-ea"/>
              </a:rPr>
              <a:t>学生自审（大四秋季学期，已完成）</a:t>
            </a:r>
            <a:endParaRPr lang="en-US" sz="8000" dirty="0" smtClean="0">
              <a:latin typeface="+mn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zh-CN" altLang="en-US" sz="8000" dirty="0">
                <a:latin typeface="+mn-ea"/>
              </a:rPr>
              <a:t> </a:t>
            </a:r>
            <a:r>
              <a:rPr lang="zh-CN" altLang="en-US" sz="8000" dirty="0" smtClean="0">
                <a:latin typeface="+mn-ea"/>
              </a:rPr>
              <a:t>   学生的修读情况与培养方案比对，学生需要签字确认。</a:t>
            </a:r>
            <a:endParaRPr lang="en-US" altLang="zh-CN" sz="8000" dirty="0" smtClean="0">
              <a:latin typeface="+mn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en-US" altLang="zh-CN" sz="8000" dirty="0" smtClean="0">
                <a:latin typeface="+mn-ea"/>
              </a:rPr>
              <a:t>    </a:t>
            </a:r>
            <a:r>
              <a:rPr lang="zh-CN" altLang="en-US" sz="8000" dirty="0" smtClean="0">
                <a:latin typeface="+mn-ea"/>
              </a:rPr>
              <a:t>重点关注：尚未修读的课程选课情况和已修课程如短学期课程、实践实习类课程有否选课。</a:t>
            </a:r>
            <a:endParaRPr lang="en-US" altLang="zh-CN" sz="8000" dirty="0" smtClean="0">
              <a:latin typeface="+mn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en-US" sz="8000" dirty="0" smtClean="0">
                <a:latin typeface="+mn-ea"/>
              </a:rPr>
              <a:t>    </a:t>
            </a:r>
            <a:r>
              <a:rPr lang="zh-CN" altLang="en-US" sz="8000" dirty="0" smtClean="0">
                <a:latin typeface="+mn-ea"/>
              </a:rPr>
              <a:t>没有选课的成绩均无法录入，也不能结业，只能延长学制或退学。</a:t>
            </a:r>
            <a:endParaRPr lang="en-US" sz="8000" dirty="0" smtClean="0">
              <a:latin typeface="+mn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en-US" sz="8000" dirty="0" smtClean="0">
                <a:latin typeface="+mn-ea"/>
              </a:rPr>
              <a:t>    </a:t>
            </a:r>
            <a:r>
              <a:rPr lang="zh-CN" altLang="en-US" sz="8000" dirty="0" smtClean="0">
                <a:latin typeface="+mn-ea"/>
              </a:rPr>
              <a:t>后续审核出现问题都要追溯学生的自审情况</a:t>
            </a:r>
            <a:endParaRPr lang="en-US" altLang="zh-CN" sz="8000" dirty="0" smtClean="0">
              <a:latin typeface="+mn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endParaRPr lang="en-US" sz="8000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8000" b="1" dirty="0" smtClean="0">
                <a:solidFill>
                  <a:srgbClr val="FF0000"/>
                </a:solidFill>
                <a:latin typeface="宋体" pitchFamily="2" charset="-122"/>
              </a:rPr>
              <a:t>以下</a:t>
            </a:r>
            <a:r>
              <a:rPr lang="zh-CN" altLang="en-US" sz="8000" b="1" dirty="0">
                <a:solidFill>
                  <a:srgbClr val="FF0000"/>
                </a:solidFill>
                <a:latin typeface="宋体" pitchFamily="2" charset="-122"/>
              </a:rPr>
              <a:t>课程均不安排补考（零周补考、结业补考），请特别关注</a:t>
            </a:r>
            <a:r>
              <a:rPr lang="zh-CN" altLang="en-US" sz="8000" b="1" dirty="0" smtClean="0">
                <a:solidFill>
                  <a:srgbClr val="FF0000"/>
                </a:solidFill>
                <a:latin typeface="宋体" pitchFamily="2" charset="-122"/>
              </a:rPr>
              <a:t>。</a:t>
            </a:r>
            <a:endParaRPr lang="en-US" altLang="zh-CN" sz="8000" b="1" dirty="0" smtClean="0">
              <a:solidFill>
                <a:srgbClr val="FF0000"/>
              </a:solidFill>
              <a:latin typeface="宋体" pitchFamily="2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8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8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浙江大学本科课程成绩评定与管理办法</a:t>
            </a:r>
            <a:r>
              <a:rPr lang="en-US" altLang="zh-CN" sz="8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8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第二十六</a:t>
            </a:r>
            <a:r>
              <a:rPr lang="zh-CN" altLang="en-US" sz="8000" dirty="0">
                <a:latin typeface="楷体" panose="02010609060101010101" pitchFamily="49" charset="-122"/>
                <a:ea typeface="楷体" panose="02010609060101010101" pitchFamily="49" charset="-122"/>
              </a:rPr>
              <a:t>条 体育课程、实验课程、研讨课程、核心课程、荣誉课程以及军事训练、教学实习、社会实践、课程设计、毕业论文（设计）等必修实践教学环节，学校不安排补考，未通过者均须重新参加课程修读</a:t>
            </a:r>
            <a:r>
              <a:rPr lang="zh-CN" altLang="en-US" sz="8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sz="8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0977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3467" y="1363136"/>
            <a:ext cx="7501467" cy="480059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2000" dirty="0" smtClean="0">
                <a:latin typeface="+mn-ea"/>
              </a:rPr>
              <a:t>大四春</a:t>
            </a:r>
            <a:r>
              <a:rPr lang="zh-CN" altLang="en-US" sz="2000" dirty="0">
                <a:latin typeface="+mn-ea"/>
              </a:rPr>
              <a:t>夏学期审核</a:t>
            </a:r>
            <a:r>
              <a:rPr lang="zh-CN" altLang="en-US" sz="2000" dirty="0" smtClean="0">
                <a:latin typeface="+mn-ea"/>
              </a:rPr>
              <a:t>注意事项：</a:t>
            </a:r>
            <a:endParaRPr lang="en-US" altLang="zh-CN" sz="2000" dirty="0" smtClean="0">
              <a:latin typeface="+mn-ea"/>
            </a:endParaRPr>
          </a:p>
          <a:p>
            <a:pPr>
              <a:buNone/>
              <a:defRPr/>
            </a:pPr>
            <a:r>
              <a:rPr lang="en-US" altLang="zh-CN" sz="2000" dirty="0" smtClean="0">
                <a:latin typeface="+mn-ea"/>
              </a:rPr>
              <a:t>    1.</a:t>
            </a:r>
            <a:r>
              <a:rPr lang="zh-CN" altLang="en-US" sz="2000" dirty="0" smtClean="0">
                <a:latin typeface="+mn-ea"/>
              </a:rPr>
              <a:t>第二课堂建议提早到位，团委系统录入后</a:t>
            </a:r>
            <a:r>
              <a:rPr lang="en-US" altLang="zh-CN" sz="2000" dirty="0" smtClean="0">
                <a:latin typeface="+mn-ea"/>
              </a:rPr>
              <a:t>24</a:t>
            </a:r>
            <a:r>
              <a:rPr lang="zh-CN" altLang="en-US" sz="2000" dirty="0" smtClean="0">
                <a:latin typeface="+mn-ea"/>
              </a:rPr>
              <a:t>小时同步进入现代教务管理系统一次。</a:t>
            </a:r>
            <a:endParaRPr lang="en-US" altLang="zh-CN" sz="2000" dirty="0" smtClean="0">
              <a:latin typeface="+mn-ea"/>
            </a:endParaRPr>
          </a:p>
          <a:p>
            <a:pPr>
              <a:buNone/>
              <a:defRPr/>
            </a:pPr>
            <a:r>
              <a:rPr lang="en-US" altLang="zh-CN" sz="2000" dirty="0" smtClean="0">
                <a:latin typeface="+mn-ea"/>
              </a:rPr>
              <a:t>    2.</a:t>
            </a:r>
            <a:r>
              <a:rPr lang="zh-CN" altLang="en-US" sz="2000" dirty="0" smtClean="0">
                <a:latin typeface="+mn-ea"/>
              </a:rPr>
              <a:t>体质测试  选择</a:t>
            </a:r>
            <a:r>
              <a:rPr lang="en-US" altLang="zh-CN" sz="2000" dirty="0" smtClean="0">
                <a:latin typeface="+mn-ea"/>
              </a:rPr>
              <a:t>6</a:t>
            </a:r>
            <a:r>
              <a:rPr lang="zh-CN" altLang="en-US" sz="2000" dirty="0" smtClean="0">
                <a:latin typeface="+mn-ea"/>
              </a:rPr>
              <a:t>月中旬测试的  走第二批</a:t>
            </a:r>
            <a:endParaRPr lang="en-US" altLang="zh-CN" sz="2000" dirty="0" smtClean="0">
              <a:latin typeface="+mn-ea"/>
            </a:endParaRPr>
          </a:p>
          <a:p>
            <a:pPr>
              <a:buNone/>
              <a:defRPr/>
            </a:pPr>
            <a:r>
              <a:rPr lang="en-US" altLang="zh-CN" sz="2000" dirty="0" smtClean="0">
                <a:latin typeface="+mn-ea"/>
              </a:rPr>
              <a:t>    3.</a:t>
            </a:r>
            <a:r>
              <a:rPr lang="zh-CN" altLang="en-US" sz="2000" b="1" dirty="0" smtClean="0">
                <a:solidFill>
                  <a:srgbClr val="0000CC"/>
                </a:solidFill>
                <a:latin typeface="+mn-ea"/>
              </a:rPr>
              <a:t>大学英语测试：选择</a:t>
            </a:r>
            <a:r>
              <a:rPr lang="en-US" altLang="zh-CN" sz="2000" b="1" dirty="0" smtClean="0">
                <a:solidFill>
                  <a:srgbClr val="0000CC"/>
                </a:solidFill>
                <a:latin typeface="+mn-ea"/>
              </a:rPr>
              <a:t>6</a:t>
            </a:r>
            <a:r>
              <a:rPr lang="zh-CN" altLang="en-US" sz="2000" b="1" dirty="0" smtClean="0">
                <a:solidFill>
                  <a:srgbClr val="0000CC"/>
                </a:solidFill>
                <a:latin typeface="+mn-ea"/>
              </a:rPr>
              <a:t>月中旬的  走第二批</a:t>
            </a:r>
            <a:endParaRPr lang="en-US" altLang="zh-CN" sz="2000" b="1" dirty="0" smtClean="0">
              <a:solidFill>
                <a:srgbClr val="0000CC"/>
              </a:solidFill>
              <a:latin typeface="+mn-ea"/>
            </a:endParaRPr>
          </a:p>
          <a:p>
            <a:pPr>
              <a:buNone/>
              <a:defRPr/>
            </a:pPr>
            <a:r>
              <a:rPr lang="en-US" altLang="zh-CN" sz="2000" dirty="0" smtClean="0">
                <a:latin typeface="+mn-ea"/>
              </a:rPr>
              <a:t>    4.</a:t>
            </a:r>
            <a:r>
              <a:rPr lang="zh-CN" altLang="en-US" sz="2000" dirty="0" smtClean="0">
                <a:latin typeface="+mn-ea"/>
              </a:rPr>
              <a:t>对外交流学生：学分转换与认定  尽早完成</a:t>
            </a:r>
            <a:endParaRPr lang="en-US" altLang="zh-CN" sz="2000" dirty="0" smtClean="0">
              <a:latin typeface="+mn-ea"/>
            </a:endParaRPr>
          </a:p>
          <a:p>
            <a:pPr>
              <a:buNone/>
              <a:defRPr/>
            </a:pPr>
            <a:r>
              <a:rPr lang="en-US" altLang="zh-CN" sz="2000" dirty="0" smtClean="0">
                <a:latin typeface="+mn-ea"/>
              </a:rPr>
              <a:t>    5.</a:t>
            </a:r>
            <a:r>
              <a:rPr lang="zh-CN" altLang="en-US" sz="2000" dirty="0" smtClean="0">
                <a:latin typeface="+mn-ea"/>
              </a:rPr>
              <a:t>第一次毕业论文答辩没有通过的  走第二批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80000"/>
              </a:lnSpc>
              <a:buNone/>
              <a:defRPr/>
            </a:pPr>
            <a:endParaRPr lang="en-US" altLang="zh-CN" sz="2000" dirty="0" smtClean="0">
              <a:latin typeface="+mn-ea"/>
            </a:endParaRPr>
          </a:p>
          <a:p>
            <a:r>
              <a:rPr lang="zh-CN" altLang="en-US" sz="20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成绩提醒：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交流学生尽早拿到</a:t>
            </a:r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成绩单，成绩单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在路上无法完成成绩</a:t>
            </a:r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认证，无法毕业。</a:t>
            </a:r>
            <a:endParaRPr lang="en-US" altLang="zh-CN" sz="2000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结业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学生有国外大学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offer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、有入职单位的提出提早安排考试的要求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0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不予安排。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建议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与国外大学或入职单位联系。学校实行学分制，告知有课程需要在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9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月份考试，证书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9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30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日才能获得，建议申请延迟入学或入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职。 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1637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3467" y="1363135"/>
            <a:ext cx="7501467" cy="512233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  <a:defRPr/>
            </a:pPr>
            <a:endParaRPr lang="en-US" altLang="zh-CN" sz="2000" dirty="0">
              <a:latin typeface="+mn-ea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zh-CN" altLang="en-US" sz="2000" b="1" dirty="0" smtClean="0">
                <a:latin typeface="宋体" pitchFamily="2" charset="-122"/>
              </a:rPr>
              <a:t>审核结论：毕业</a:t>
            </a:r>
            <a:r>
              <a:rPr lang="zh-CN" altLang="en-US" sz="2000" b="1" dirty="0">
                <a:latin typeface="宋体" pitchFamily="2" charset="-122"/>
              </a:rPr>
              <a:t>、结业、延长学制、肄业（退学）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2000" dirty="0" smtClean="0">
                <a:latin typeface="+mn-ea"/>
              </a:rPr>
              <a:t>   全部</a:t>
            </a:r>
            <a:r>
              <a:rPr lang="zh-CN" altLang="en-US" sz="2000" dirty="0">
                <a:latin typeface="+mn-ea"/>
              </a:rPr>
              <a:t>符合的</a:t>
            </a:r>
            <a:r>
              <a:rPr lang="en-US" altLang="zh-CN" sz="2000" dirty="0">
                <a:latin typeface="+mn-ea"/>
              </a:rPr>
              <a:t>---“</a:t>
            </a:r>
            <a:r>
              <a:rPr lang="zh-CN" altLang="en-US" sz="2000" dirty="0">
                <a:latin typeface="+mn-ea"/>
              </a:rPr>
              <a:t>毕业” </a:t>
            </a:r>
            <a:endParaRPr lang="en-US" altLang="zh-CN" sz="2000" dirty="0">
              <a:latin typeface="+mn-ea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2000" dirty="0" smtClean="0">
                <a:latin typeface="+mn-ea"/>
              </a:rPr>
              <a:t>   全部</a:t>
            </a:r>
            <a:r>
              <a:rPr lang="zh-CN" altLang="en-US" sz="2000" dirty="0">
                <a:latin typeface="+mn-ea"/>
              </a:rPr>
              <a:t>修过，不及格，缺</a:t>
            </a:r>
            <a:r>
              <a:rPr lang="en-US" altLang="zh-CN" sz="2000" dirty="0">
                <a:latin typeface="+mn-ea"/>
              </a:rPr>
              <a:t>15</a:t>
            </a:r>
            <a:r>
              <a:rPr lang="zh-CN" altLang="en-US" sz="2000" dirty="0">
                <a:latin typeface="+mn-ea"/>
              </a:rPr>
              <a:t>学分</a:t>
            </a:r>
            <a:r>
              <a:rPr lang="en-US" altLang="zh-CN" sz="2000" dirty="0">
                <a:latin typeface="+mn-ea"/>
              </a:rPr>
              <a:t>——</a:t>
            </a:r>
            <a:r>
              <a:rPr lang="zh-CN" altLang="en-US" sz="2000" dirty="0">
                <a:latin typeface="+mn-ea"/>
              </a:rPr>
              <a:t>“结业”</a:t>
            </a:r>
            <a:endParaRPr lang="en-US" altLang="zh-CN" sz="2000" dirty="0">
              <a:latin typeface="+mn-ea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2000" dirty="0" smtClean="0">
                <a:latin typeface="+mn-ea"/>
              </a:rPr>
              <a:t>   其他</a:t>
            </a:r>
            <a:r>
              <a:rPr lang="zh-CN" altLang="en-US" sz="2000" dirty="0">
                <a:latin typeface="+mn-ea"/>
              </a:rPr>
              <a:t>作“待定”结论处理</a:t>
            </a:r>
            <a:endParaRPr lang="en-US" altLang="zh-CN" sz="2000" dirty="0">
              <a:latin typeface="+mn-ea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2000" dirty="0" smtClean="0">
                <a:latin typeface="+mn-ea"/>
              </a:rPr>
              <a:t>   退学</a:t>
            </a:r>
            <a:r>
              <a:rPr lang="en-US" altLang="zh-CN" sz="2000" dirty="0">
                <a:latin typeface="+mn-ea"/>
              </a:rPr>
              <a:t>——</a:t>
            </a:r>
            <a:r>
              <a:rPr lang="zh-CN" altLang="en-US" sz="2000" dirty="0" smtClean="0">
                <a:latin typeface="+mn-ea"/>
              </a:rPr>
              <a:t>肄业</a:t>
            </a:r>
            <a:endParaRPr lang="en-US" altLang="zh-CN" sz="2000" dirty="0" smtClean="0">
              <a:latin typeface="+mn-ea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zh-CN" sz="2000" dirty="0" smtClean="0">
              <a:latin typeface="+mn-ea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提醒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0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结业</a:t>
            </a:r>
            <a:r>
              <a:rPr lang="zh-CN" altLang="en-US" sz="2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生的条件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：所有课程修读完成，有不及格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课程，离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毕业学分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15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分内，可以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结业。某类课程缺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分，必须有某类课程不及格的记录才能后续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选课。</a:t>
            </a:r>
            <a:endParaRPr lang="en-US" altLang="zh-CN" sz="2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zh-CN" sz="2000" dirty="0">
              <a:latin typeface="+mn-ea"/>
            </a:endParaRPr>
          </a:p>
          <a:p>
            <a:pPr>
              <a:defRPr/>
            </a:pPr>
            <a:r>
              <a:rPr lang="zh-CN" altLang="en-US" sz="2000" b="1" dirty="0" smtClean="0">
                <a:latin typeface="宋体" pitchFamily="2" charset="-122"/>
              </a:rPr>
              <a:t>分批进行：第一批审核结论在</a:t>
            </a:r>
            <a:r>
              <a:rPr lang="en-US" altLang="zh-CN" sz="2000" b="1" dirty="0" smtClean="0">
                <a:latin typeface="宋体" pitchFamily="2" charset="-122"/>
              </a:rPr>
              <a:t>6</a:t>
            </a:r>
            <a:r>
              <a:rPr lang="zh-CN" altLang="en-US" sz="2000" b="1" dirty="0">
                <a:latin typeface="宋体" pitchFamily="2" charset="-122"/>
              </a:rPr>
              <a:t>月</a:t>
            </a:r>
            <a:r>
              <a:rPr lang="en-US" altLang="zh-CN" sz="2000" b="1" dirty="0">
                <a:latin typeface="宋体" pitchFamily="2" charset="-122"/>
              </a:rPr>
              <a:t>12</a:t>
            </a:r>
            <a:r>
              <a:rPr lang="zh-CN" altLang="en-US" sz="2000" b="1" dirty="0">
                <a:latin typeface="宋体" pitchFamily="2" charset="-122"/>
              </a:rPr>
              <a:t>日之前</a:t>
            </a:r>
            <a:r>
              <a:rPr lang="zh-CN" altLang="en-US" sz="2000" b="1" dirty="0" smtClean="0">
                <a:latin typeface="宋体" pitchFamily="2" charset="-122"/>
              </a:rPr>
              <a:t>完成</a:t>
            </a:r>
            <a:endParaRPr lang="en-US" altLang="zh-CN" sz="2000" dirty="0" smtClean="0">
              <a:latin typeface="+mn-ea"/>
            </a:endParaRPr>
          </a:p>
          <a:p>
            <a:pPr>
              <a:defRPr/>
            </a:pPr>
            <a:r>
              <a:rPr lang="zh-CN" altLang="en-US" sz="2000" dirty="0" smtClean="0">
                <a:latin typeface="+mn-ea"/>
              </a:rPr>
              <a:t>办理</a:t>
            </a:r>
            <a:r>
              <a:rPr lang="zh-CN" altLang="en-US" sz="2000" dirty="0">
                <a:latin typeface="+mn-ea"/>
              </a:rPr>
              <a:t>毕业结业的最后截止时间：</a:t>
            </a:r>
            <a:endParaRPr lang="en-US" altLang="zh-CN" sz="2000" dirty="0">
              <a:latin typeface="+mn-ea"/>
            </a:endParaRPr>
          </a:p>
          <a:p>
            <a:pPr>
              <a:buNone/>
              <a:defRPr/>
            </a:pPr>
            <a:r>
              <a:rPr lang="en-US" altLang="zh-CN" sz="2000" b="1" dirty="0">
                <a:solidFill>
                  <a:srgbClr val="FF0000"/>
                </a:solidFill>
                <a:latin typeface="+mn-ea"/>
              </a:rPr>
              <a:t>   7</a:t>
            </a: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zh-CN" sz="2000" b="1" dirty="0" smtClean="0">
                <a:solidFill>
                  <a:srgbClr val="FF0000"/>
                </a:solidFill>
                <a:latin typeface="+mn-ea"/>
              </a:rPr>
              <a:t>12</a:t>
            </a: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日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</a:rPr>
              <a:t>上午</a:t>
            </a:r>
            <a:r>
              <a:rPr lang="en-US" altLang="zh-CN" sz="2000" b="1" dirty="0">
                <a:solidFill>
                  <a:srgbClr val="FF0000"/>
                </a:solidFill>
                <a:latin typeface="+mn-ea"/>
              </a:rPr>
              <a:t>9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</a:rPr>
              <a:t>：</a:t>
            </a:r>
            <a:r>
              <a:rPr lang="en-US" altLang="zh-CN" sz="2000" b="1" dirty="0">
                <a:solidFill>
                  <a:srgbClr val="FF0000"/>
                </a:solidFill>
                <a:latin typeface="+mn-ea"/>
              </a:rPr>
              <a:t>00</a:t>
            </a:r>
          </a:p>
          <a:p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8273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CN" altLang="en-US" sz="2600" b="1" dirty="0" smtClean="0">
                <a:latin typeface="宋体" pitchFamily="2" charset="-122"/>
              </a:rPr>
              <a:t>五、</a:t>
            </a:r>
            <a:r>
              <a:rPr lang="zh-CN" altLang="zh-CN" sz="2600" b="1" dirty="0" smtClean="0">
                <a:latin typeface="宋体" pitchFamily="2" charset="-122"/>
              </a:rPr>
              <a:t>学位</a:t>
            </a:r>
            <a:r>
              <a:rPr lang="zh-CN" altLang="zh-CN" sz="2600" b="1" dirty="0">
                <a:latin typeface="宋体" pitchFamily="2" charset="-122"/>
              </a:rPr>
              <a:t>资格审核（系统中审核处理</a:t>
            </a:r>
            <a:r>
              <a:rPr lang="zh-CN" altLang="zh-CN" sz="2600" b="1" dirty="0" smtClean="0">
                <a:latin typeface="宋体" pitchFamily="2" charset="-122"/>
              </a:rPr>
              <a:t>）</a:t>
            </a:r>
            <a:endParaRPr lang="en-US" altLang="zh-CN" sz="2600" b="1" dirty="0" smtClean="0">
              <a:latin typeface="宋体" pitchFamily="2" charset="-122"/>
            </a:endParaRPr>
          </a:p>
          <a:p>
            <a:pPr>
              <a:defRPr/>
            </a:pPr>
            <a:r>
              <a:rPr lang="zh-CN" altLang="en-US" sz="2000" b="1" dirty="0" smtClean="0">
                <a:solidFill>
                  <a:srgbClr val="FF0000"/>
                </a:solidFill>
                <a:latin typeface="宋体" pitchFamily="2" charset="-122"/>
              </a:rPr>
              <a:t>各</a:t>
            </a:r>
            <a:r>
              <a:rPr lang="zh-CN" altLang="en-US" sz="2000" b="1" dirty="0">
                <a:solidFill>
                  <a:srgbClr val="FF0000"/>
                </a:solidFill>
                <a:latin typeface="宋体" pitchFamily="2" charset="-122"/>
              </a:rPr>
              <a:t>学院通过现代教务管理系统，按照学位授予条件和要求进行审核，并在现代教务管理系统中写入”授予”或”不授予”。</a:t>
            </a:r>
            <a:endParaRPr lang="en-US" altLang="zh-CN" sz="2000" b="1" dirty="0">
              <a:solidFill>
                <a:srgbClr val="FF0000"/>
              </a:solidFill>
              <a:latin typeface="宋体" pitchFamily="2" charset="-122"/>
            </a:endParaRPr>
          </a:p>
          <a:p>
            <a:pPr>
              <a:defRPr/>
            </a:pPr>
            <a:r>
              <a:rPr lang="zh-CN" altLang="en-US" sz="2000" b="1" dirty="0">
                <a:solidFill>
                  <a:srgbClr val="0000CC"/>
                </a:solidFill>
                <a:latin typeface="+mn-ea"/>
              </a:rPr>
              <a:t>学位授予不能以授权方式</a:t>
            </a:r>
            <a:r>
              <a:rPr lang="zh-CN" altLang="en-US" sz="2000" b="1" dirty="0" smtClean="0">
                <a:solidFill>
                  <a:srgbClr val="0000CC"/>
                </a:solidFill>
                <a:latin typeface="+mn-ea"/>
              </a:rPr>
              <a:t>进行</a:t>
            </a:r>
            <a:endParaRPr lang="en-US" altLang="zh-CN" sz="2000" b="1" dirty="0" smtClean="0">
              <a:solidFill>
                <a:srgbClr val="0000CC"/>
              </a:solidFill>
              <a:latin typeface="+mn-ea"/>
            </a:endParaRPr>
          </a:p>
          <a:p>
            <a:pPr>
              <a:buNone/>
              <a:defRPr/>
            </a:pPr>
            <a:r>
              <a:rPr lang="en-US" altLang="zh-CN" sz="2000" b="1" dirty="0" smtClean="0">
                <a:solidFill>
                  <a:srgbClr val="0000CC"/>
                </a:solidFill>
                <a:latin typeface="+mn-ea"/>
              </a:rPr>
              <a:t>  </a:t>
            </a:r>
            <a:r>
              <a:rPr lang="zh-CN" altLang="en-US" sz="2000" b="1" dirty="0" smtClean="0">
                <a:solidFill>
                  <a:srgbClr val="0000CC"/>
                </a:solidFill>
                <a:latin typeface="+mn-ea"/>
              </a:rPr>
              <a:t>学位委员会投票表决后才能授予学士学位，因此名单必须准确无误，否则要等下一批次</a:t>
            </a:r>
            <a:endParaRPr lang="zh-CN" altLang="en-US" sz="2000" b="1" dirty="0" smtClean="0">
              <a:solidFill>
                <a:srgbClr val="FF0000"/>
              </a:solidFill>
              <a:latin typeface="宋体" pitchFamily="2" charset="-122"/>
            </a:endParaRPr>
          </a:p>
          <a:p>
            <a:pPr>
              <a:defRPr/>
            </a:pPr>
            <a:r>
              <a:rPr lang="zh-CN" altLang="en-US" sz="2000" b="1" dirty="0" smtClean="0">
                <a:solidFill>
                  <a:srgbClr val="0000CC"/>
                </a:solidFill>
                <a:latin typeface="+mn-ea"/>
              </a:rPr>
              <a:t>学院</a:t>
            </a:r>
            <a:r>
              <a:rPr lang="zh-CN" altLang="en-US" sz="2000" b="1" dirty="0">
                <a:solidFill>
                  <a:srgbClr val="0000CC"/>
                </a:solidFill>
                <a:latin typeface="+mn-ea"/>
              </a:rPr>
              <a:t>审核完成后，学校抽审后开具用印单，抽审不符合的全部退回重审</a:t>
            </a:r>
            <a:r>
              <a:rPr lang="zh-CN" altLang="en-US" sz="2000" b="1" dirty="0" smtClean="0">
                <a:solidFill>
                  <a:srgbClr val="0000CC"/>
                </a:solidFill>
                <a:latin typeface="+mn-ea"/>
              </a:rPr>
              <a:t>。</a:t>
            </a:r>
            <a:endParaRPr lang="en-US" altLang="zh-CN" sz="2000" b="1" dirty="0" smtClean="0">
              <a:solidFill>
                <a:srgbClr val="0000CC"/>
              </a:solidFill>
              <a:latin typeface="+mn-ea"/>
            </a:endParaRPr>
          </a:p>
          <a:p>
            <a:pPr>
              <a:defRPr/>
            </a:pPr>
            <a:r>
              <a:rPr lang="zh-CN" altLang="en-US" sz="2000" dirty="0" smtClean="0">
                <a:latin typeface="宋体" pitchFamily="2" charset="-122"/>
              </a:rPr>
              <a:t>条件</a:t>
            </a:r>
            <a:r>
              <a:rPr lang="zh-CN" altLang="en-US" sz="2000" dirty="0">
                <a:latin typeface="宋体" pitchFamily="2" charset="-122"/>
              </a:rPr>
              <a:t>：</a:t>
            </a:r>
          </a:p>
          <a:p>
            <a:pPr>
              <a:buNone/>
              <a:defRPr/>
            </a:pPr>
            <a:r>
              <a:rPr lang="zh-CN" altLang="en-US" sz="2000" dirty="0">
                <a:latin typeface="宋体" pitchFamily="2" charset="-122"/>
              </a:rPr>
              <a:t>  </a:t>
            </a:r>
            <a:r>
              <a:rPr lang="en-US" altLang="zh-CN" sz="2000" dirty="0">
                <a:latin typeface="宋体" pitchFamily="2" charset="-122"/>
              </a:rPr>
              <a:t>1.</a:t>
            </a:r>
            <a:r>
              <a:rPr lang="zh-CN" altLang="en-US" sz="2000" dirty="0">
                <a:latin typeface="宋体" pitchFamily="2" charset="-122"/>
              </a:rPr>
              <a:t>毕业生；</a:t>
            </a:r>
          </a:p>
          <a:p>
            <a:pPr>
              <a:buNone/>
              <a:defRPr/>
            </a:pPr>
            <a:r>
              <a:rPr lang="zh-CN" altLang="en-US" sz="2000" dirty="0">
                <a:latin typeface="宋体" pitchFamily="2" charset="-122"/>
              </a:rPr>
              <a:t>  </a:t>
            </a:r>
            <a:r>
              <a:rPr lang="en-US" altLang="zh-CN" sz="2000" dirty="0">
                <a:latin typeface="宋体" pitchFamily="2" charset="-122"/>
              </a:rPr>
              <a:t>2.</a:t>
            </a:r>
            <a:r>
              <a:rPr lang="zh-CN" altLang="en-US" sz="2000" dirty="0">
                <a:latin typeface="宋体" pitchFamily="2" charset="-122"/>
              </a:rPr>
              <a:t>所有课程平均分</a:t>
            </a:r>
            <a:r>
              <a:rPr lang="en-US" altLang="zh-CN" sz="2000" dirty="0">
                <a:latin typeface="宋体" pitchFamily="2" charset="-122"/>
              </a:rPr>
              <a:t>68</a:t>
            </a:r>
            <a:r>
              <a:rPr lang="zh-CN" altLang="en-US" sz="2000" dirty="0">
                <a:latin typeface="宋体" pitchFamily="2" charset="-122"/>
              </a:rPr>
              <a:t>分以上；</a:t>
            </a:r>
          </a:p>
          <a:p>
            <a:pPr>
              <a:buNone/>
              <a:defRPr/>
            </a:pPr>
            <a:r>
              <a:rPr lang="zh-CN" altLang="en-US" sz="2000" dirty="0">
                <a:latin typeface="宋体" pitchFamily="2" charset="-122"/>
              </a:rPr>
              <a:t>  </a:t>
            </a:r>
            <a:r>
              <a:rPr lang="en-US" altLang="zh-CN" sz="2000" dirty="0">
                <a:latin typeface="宋体" pitchFamily="2" charset="-122"/>
              </a:rPr>
              <a:t>3.</a:t>
            </a:r>
            <a:r>
              <a:rPr lang="zh-CN" altLang="en-US" sz="2000" dirty="0">
                <a:latin typeface="宋体" pitchFamily="2" charset="-122"/>
              </a:rPr>
              <a:t>无记过及以上处分</a:t>
            </a:r>
            <a:r>
              <a:rPr lang="zh-CN" altLang="en-US" sz="2000" b="1" dirty="0">
                <a:latin typeface="宋体" pitchFamily="2" charset="-122"/>
              </a:rPr>
              <a:t> </a:t>
            </a:r>
            <a:endParaRPr lang="en-US" altLang="zh-CN" sz="2000" b="1" dirty="0">
              <a:latin typeface="宋体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8293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公管学院">
  <a:themeElements>
    <a:clrScheme name="公共管理学院">
      <a:dk1>
        <a:srgbClr val="CE0C4E"/>
      </a:dk1>
      <a:lt1>
        <a:sysClr val="window" lastClr="FFFFFF"/>
      </a:lt1>
      <a:dk2>
        <a:srgbClr val="004689"/>
      </a:dk2>
      <a:lt2>
        <a:srgbClr val="FBB040"/>
      </a:lt2>
      <a:accent1>
        <a:srgbClr val="CE0C4E"/>
      </a:accent1>
      <a:accent2>
        <a:srgbClr val="004689"/>
      </a:accent2>
      <a:accent3>
        <a:srgbClr val="FBB040"/>
      </a:accent3>
      <a:accent4>
        <a:srgbClr val="B4975A"/>
      </a:accent4>
      <a:accent5>
        <a:srgbClr val="A7A9AC"/>
      </a:accent5>
      <a:accent6>
        <a:srgbClr val="231F20"/>
      </a:accent6>
      <a:hlink>
        <a:srgbClr val="FFFFFF"/>
      </a:hlink>
      <a:folHlink>
        <a:srgbClr val="77787B"/>
      </a:folHlink>
    </a:clrScheme>
    <a:fontScheme name="PPT">
      <a:majorFont>
        <a:latin typeface="Impact"/>
        <a:ea typeface="黑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公管学院" id="{EFEFEC00-8B7A-46A8-BB92-91F494FB6F5D}" vid="{F9782CB4-BB62-421C-A238-79E6718E7C11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公管学院</Template>
  <TotalTime>3690</TotalTime>
  <Words>1991</Words>
  <Application>Microsoft Office PowerPoint</Application>
  <PresentationFormat>全屏显示(4:3)</PresentationFormat>
  <Paragraphs>145</Paragraphs>
  <Slides>14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公管学院</vt:lpstr>
      <vt:lpstr>2019届毕业审核工作</vt:lpstr>
      <vt:lpstr>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谢谢！</vt:lpstr>
    </vt:vector>
  </TitlesOfParts>
  <Company>ZJU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公共管理：“是什么”与“不是什么”</dc:title>
  <dc:creator>李琳</dc:creator>
  <cp:lastModifiedBy>SPA-UAO-User</cp:lastModifiedBy>
  <cp:revision>323</cp:revision>
  <dcterms:created xsi:type="dcterms:W3CDTF">2015-03-12T08:43:22Z</dcterms:created>
  <dcterms:modified xsi:type="dcterms:W3CDTF">2019-03-19T02:39:56Z</dcterms:modified>
</cp:coreProperties>
</file>